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373" r:id="rId2"/>
    <p:sldId id="310" r:id="rId3"/>
    <p:sldId id="623" r:id="rId4"/>
    <p:sldId id="618" r:id="rId5"/>
    <p:sldId id="620" r:id="rId6"/>
    <p:sldId id="614" r:id="rId7"/>
    <p:sldId id="335" r:id="rId8"/>
    <p:sldId id="340" r:id="rId9"/>
    <p:sldId id="606" r:id="rId10"/>
    <p:sldId id="608" r:id="rId11"/>
    <p:sldId id="610" r:id="rId12"/>
    <p:sldId id="578" r:id="rId13"/>
    <p:sldId id="605" r:id="rId14"/>
    <p:sldId id="599" r:id="rId15"/>
    <p:sldId id="525" r:id="rId16"/>
    <p:sldId id="577" r:id="rId17"/>
    <p:sldId id="552" r:id="rId18"/>
    <p:sldId id="555" r:id="rId19"/>
    <p:sldId id="556" r:id="rId20"/>
    <p:sldId id="557" r:id="rId21"/>
    <p:sldId id="528" r:id="rId22"/>
    <p:sldId id="529" r:id="rId23"/>
    <p:sldId id="559" r:id="rId24"/>
    <p:sldId id="560" r:id="rId25"/>
    <p:sldId id="569" r:id="rId26"/>
    <p:sldId id="586" r:id="rId27"/>
    <p:sldId id="587" r:id="rId28"/>
    <p:sldId id="589" r:id="rId29"/>
    <p:sldId id="562" r:id="rId30"/>
    <p:sldId id="591" r:id="rId31"/>
    <p:sldId id="590" r:id="rId32"/>
    <p:sldId id="564" r:id="rId33"/>
    <p:sldId id="541" r:id="rId34"/>
    <p:sldId id="601" r:id="rId35"/>
    <p:sldId id="613" r:id="rId36"/>
    <p:sldId id="611" r:id="rId37"/>
    <p:sldId id="612" r:id="rId38"/>
    <p:sldId id="337" r:id="rId39"/>
    <p:sldId id="333" r:id="rId40"/>
    <p:sldId id="261" r:id="rId41"/>
    <p:sldId id="262" r:id="rId42"/>
    <p:sldId id="266" r:id="rId43"/>
    <p:sldId id="265" r:id="rId44"/>
    <p:sldId id="264" r:id="rId45"/>
    <p:sldId id="267" r:id="rId46"/>
    <p:sldId id="269" r:id="rId47"/>
    <p:sldId id="621" r:id="rId48"/>
    <p:sldId id="270" r:id="rId49"/>
    <p:sldId id="285" r:id="rId50"/>
    <p:sldId id="287" r:id="rId51"/>
    <p:sldId id="289" r:id="rId52"/>
    <p:sldId id="290" r:id="rId53"/>
    <p:sldId id="291" r:id="rId54"/>
    <p:sldId id="274" r:id="rId55"/>
    <p:sldId id="275" r:id="rId56"/>
    <p:sldId id="276" r:id="rId57"/>
    <p:sldId id="278" r:id="rId58"/>
    <p:sldId id="281" r:id="rId59"/>
    <p:sldId id="293" r:id="rId60"/>
    <p:sldId id="294" r:id="rId61"/>
    <p:sldId id="338" r:id="rId62"/>
    <p:sldId id="339" r:id="rId63"/>
    <p:sldId id="299" r:id="rId64"/>
    <p:sldId id="303" r:id="rId65"/>
    <p:sldId id="300" r:id="rId66"/>
    <p:sldId id="301" r:id="rId67"/>
    <p:sldId id="307" r:id="rId68"/>
    <p:sldId id="302" r:id="rId69"/>
    <p:sldId id="304" r:id="rId70"/>
    <p:sldId id="282" r:id="rId71"/>
  </p:sldIdLst>
  <p:sldSz cx="12192000" cy="6858000"/>
  <p:notesSz cx="6794500" cy="9931400"/>
  <p:defaultTextStyle>
    <a:defPPr>
      <a:defRPr lang="lb-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hony LEPINTEUR" initials="AL" lastIdx="1" clrIdx="0">
    <p:extLst>
      <p:ext uri="{19B8F6BF-5375-455C-9EA6-DF929625EA0E}">
        <p15:presenceInfo xmlns:p15="http://schemas.microsoft.com/office/powerpoint/2012/main" userId="S-1-5-21-3337309816-2907398862-663535011-83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9"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D8B690C1-2507-4B94-A745-B935EB5DA06E}" type="datetimeFigureOut">
              <a:rPr lang="fr-FR" smtClean="0"/>
              <a:t>04/05/2023</a:t>
            </a:fld>
            <a:endParaRPr lang="fr-FR"/>
          </a:p>
        </p:txBody>
      </p:sp>
      <p:sp>
        <p:nvSpPr>
          <p:cNvPr id="4" name="Espace réservé du pied de page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1AF9E500-7C81-4A94-ADF9-5D6324BB7E4B}" type="slidenum">
              <a:rPr lang="fr-FR" smtClean="0"/>
              <a:t>‹#›</a:t>
            </a:fld>
            <a:endParaRPr lang="fr-FR"/>
          </a:p>
        </p:txBody>
      </p:sp>
    </p:spTree>
    <p:extLst>
      <p:ext uri="{BB962C8B-B14F-4D97-AF65-F5344CB8AC3E}">
        <p14:creationId xmlns:p14="http://schemas.microsoft.com/office/powerpoint/2010/main" val="126051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7B4818D-D739-437F-AA57-228B4CB63B8C}" type="datetimeFigureOut">
              <a:rPr lang="en-GB" smtClean="0"/>
              <a:t>04/05/2023</a:t>
            </a:fld>
            <a:endParaRPr lang="en-GB"/>
          </a:p>
        </p:txBody>
      </p:sp>
      <p:sp>
        <p:nvSpPr>
          <p:cNvPr id="4" name="Espace réservé de l'image des diapositives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059CE53-AB29-4025-840B-75D8DF2E2B2C}" type="slidenum">
              <a:rPr lang="en-GB" smtClean="0"/>
              <a:t>‹#›</a:t>
            </a:fld>
            <a:endParaRPr lang="en-GB"/>
          </a:p>
        </p:txBody>
      </p:sp>
    </p:spTree>
    <p:extLst>
      <p:ext uri="{BB962C8B-B14F-4D97-AF65-F5344CB8AC3E}">
        <p14:creationId xmlns:p14="http://schemas.microsoft.com/office/powerpoint/2010/main" val="2993401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3932B5-19C4-4765-96EB-E7791AE402B2}"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271712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932B5-19C4-4765-96EB-E7791AE402B2}"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2559034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932B5-19C4-4765-96EB-E7791AE402B2}"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1734102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pic>
        <p:nvPicPr>
          <p:cNvPr id="3" name="Image 2" descr="2015-07-24_A7r_01588_Belval_LuxUni_light.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 y="0"/>
            <a:ext cx="12212283" cy="6483628"/>
          </a:xfrm>
          <a:prstGeom prst="rect">
            <a:avLst/>
          </a:prstGeom>
        </p:spPr>
      </p:pic>
      <p:sp>
        <p:nvSpPr>
          <p:cNvPr id="18" name="Rectangle 2"/>
          <p:cNvSpPr>
            <a:spLocks/>
          </p:cNvSpPr>
          <p:nvPr userDrawn="1"/>
        </p:nvSpPr>
        <p:spPr bwMode="auto">
          <a:xfrm>
            <a:off x="0" y="485021"/>
            <a:ext cx="12192000" cy="1350962"/>
          </a:xfrm>
          <a:prstGeom prst="rect">
            <a:avLst/>
          </a:prstGeom>
          <a:solidFill>
            <a:srgbClr val="000000">
              <a:alpha val="29803"/>
            </a:srgbClr>
          </a:solidFill>
          <a:ln>
            <a:noFill/>
          </a:ln>
          <a:extLst>
            <a:ext uri="{91240B29-F687-4F45-9708-019B960494DF}">
              <a14:hiddenLine xmlns:a14="http://schemas.microsoft.com/office/drawing/2010/main" w="12700">
                <a:solidFill>
                  <a:srgbClr val="000000">
                    <a:alpha val="29803"/>
                  </a:srgbClr>
                </a:solidFill>
                <a:miter lim="800000"/>
                <a:headEnd/>
                <a:tailEnd/>
              </a14:hiddenLine>
            </a:ext>
          </a:extLst>
        </p:spPr>
        <p:txBody>
          <a:bodyPr lIns="0" tIns="180000" rIns="0" bIns="0" anchor="b" anchorCtr="0"/>
          <a:lstStyle/>
          <a:p>
            <a:endParaRPr lang="fr-FR" sz="1800">
              <a:solidFill>
                <a:prstClr val="black"/>
              </a:solidFill>
            </a:endParaRPr>
          </a:p>
        </p:txBody>
      </p:sp>
      <p:grpSp>
        <p:nvGrpSpPr>
          <p:cNvPr id="8" name="Group 23"/>
          <p:cNvGrpSpPr/>
          <p:nvPr userDrawn="1"/>
        </p:nvGrpSpPr>
        <p:grpSpPr>
          <a:xfrm>
            <a:off x="10292031" y="5732426"/>
            <a:ext cx="1359216" cy="702000"/>
            <a:chOff x="7778187" y="681228"/>
            <a:chExt cx="900000" cy="576072"/>
          </a:xfrm>
        </p:grpSpPr>
        <p:sp>
          <p:nvSpPr>
            <p:cNvPr id="11" name="Rounded Rectangle 10"/>
            <p:cNvSpPr/>
            <p:nvPr userDrawn="1"/>
          </p:nvSpPr>
          <p:spPr>
            <a:xfrm>
              <a:off x="7778187" y="681228"/>
              <a:ext cx="900000" cy="576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solidFill>
                  <a:prstClr val="white"/>
                </a:solidFill>
              </a:endParaRPr>
            </a:p>
          </p:txBody>
        </p:sp>
        <p:sp>
          <p:nvSpPr>
            <p:cNvPr id="12" name="Rectangle 11"/>
            <p:cNvSpPr/>
            <p:nvPr userDrawn="1"/>
          </p:nvSpPr>
          <p:spPr>
            <a:xfrm>
              <a:off x="7778187" y="1088020"/>
              <a:ext cx="900000" cy="16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endParaRPr lang="fr-LU" sz="1800">
                <a:solidFill>
                  <a:prstClr val="white"/>
                </a:solidFill>
              </a:endParaRPr>
            </a:p>
          </p:txBody>
        </p:sp>
      </p:grpSp>
      <p:sp>
        <p:nvSpPr>
          <p:cNvPr id="9" name="Rectangle 8"/>
          <p:cNvSpPr/>
          <p:nvPr userDrawn="1"/>
        </p:nvSpPr>
        <p:spPr>
          <a:xfrm>
            <a:off x="0" y="6434866"/>
            <a:ext cx="122122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LU" sz="1800">
              <a:solidFill>
                <a:prstClr val="white"/>
              </a:solidFill>
            </a:endParaRPr>
          </a:p>
        </p:txBody>
      </p:sp>
      <p:pic>
        <p:nvPicPr>
          <p:cNvPr id="15" name="Picture 14" descr="UNI_logo_quadri_def.pdf"/>
          <p:cNvPicPr>
            <a:picLocks noChangeAspect="1"/>
          </p:cNvPicPr>
          <p:nvPr userDrawn="1"/>
        </p:nvPicPr>
        <p:blipFill>
          <a:blip r:embed="rId3"/>
          <a:srcRect l="24471" t="27051" r="21988" b="29129"/>
          <a:stretch>
            <a:fillRect/>
          </a:stretch>
        </p:blipFill>
        <p:spPr>
          <a:xfrm>
            <a:off x="10507569" y="5871628"/>
            <a:ext cx="997007" cy="612000"/>
          </a:xfrm>
          <a:prstGeom prst="rect">
            <a:avLst/>
          </a:prstGeom>
        </p:spPr>
      </p:pic>
      <p:sp>
        <p:nvSpPr>
          <p:cNvPr id="19" name="Line 3"/>
          <p:cNvSpPr>
            <a:spLocks noChangeShapeType="1"/>
          </p:cNvSpPr>
          <p:nvPr userDrawn="1"/>
        </p:nvSpPr>
        <p:spPr bwMode="auto">
          <a:xfrm rot="10800000" flipH="1">
            <a:off x="4948767" y="485021"/>
            <a:ext cx="0" cy="1350962"/>
          </a:xfrm>
          <a:prstGeom prst="line">
            <a:avLst/>
          </a:prstGeom>
          <a:noFill/>
          <a:ln w="6350">
            <a:solidFill>
              <a:srgbClr val="FFFF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sz="1800">
              <a:solidFill>
                <a:prstClr val="black"/>
              </a:solidFill>
            </a:endParaRPr>
          </a:p>
        </p:txBody>
      </p:sp>
      <p:sp>
        <p:nvSpPr>
          <p:cNvPr id="21" name="Rectangle 6"/>
          <p:cNvSpPr>
            <a:spLocks/>
          </p:cNvSpPr>
          <p:nvPr userDrawn="1"/>
        </p:nvSpPr>
        <p:spPr bwMode="auto">
          <a:xfrm>
            <a:off x="0" y="485021"/>
            <a:ext cx="262467" cy="1350962"/>
          </a:xfrm>
          <a:prstGeom prst="rect">
            <a:avLst/>
          </a:prstGeom>
          <a:solidFill>
            <a:srgbClr val="E0373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fr-FR" sz="1800">
              <a:solidFill>
                <a:prstClr val="black"/>
              </a:solidFill>
            </a:endParaRPr>
          </a:p>
        </p:txBody>
      </p:sp>
      <p:sp>
        <p:nvSpPr>
          <p:cNvPr id="23" name="Text Placeholder 22"/>
          <p:cNvSpPr>
            <a:spLocks noGrp="1"/>
          </p:cNvSpPr>
          <p:nvPr userDrawn="1">
            <p:ph type="body" sz="quarter" idx="10"/>
          </p:nvPr>
        </p:nvSpPr>
        <p:spPr>
          <a:xfrm>
            <a:off x="4948768" y="485776"/>
            <a:ext cx="6715233" cy="677821"/>
          </a:xfrm>
          <a:prstGeom prst="rect">
            <a:avLst/>
          </a:prstGeom>
        </p:spPr>
        <p:txBody>
          <a:bodyPr vert="horz" lIns="360000" tIns="180000" rIns="0" bIns="0" anchor="b" anchorCtr="0"/>
          <a:lstStyle>
            <a:lvl1pPr algn="l">
              <a:buFontTx/>
              <a:buNone/>
              <a:defRPr sz="2000">
                <a:solidFill>
                  <a:schemeClr val="bg1"/>
                </a:solidFill>
                <a:latin typeface="Gill Sans"/>
                <a:cs typeface="Gill Sans"/>
              </a:defRPr>
            </a:lvl1pPr>
            <a:lvl2pPr>
              <a:buNone/>
              <a:defRPr/>
            </a:lvl2pPr>
          </a:lstStyle>
          <a:p>
            <a:pPr lvl="0"/>
            <a:r>
              <a:rPr lang="fr-CH" dirty="0"/>
              <a:t>Click to edit Master text styles</a:t>
            </a:r>
          </a:p>
        </p:txBody>
      </p:sp>
      <p:sp>
        <p:nvSpPr>
          <p:cNvPr id="24" name="Text Placeholder 22"/>
          <p:cNvSpPr>
            <a:spLocks noGrp="1"/>
          </p:cNvSpPr>
          <p:nvPr userDrawn="1">
            <p:ph type="body" sz="quarter" idx="11"/>
          </p:nvPr>
        </p:nvSpPr>
        <p:spPr>
          <a:xfrm>
            <a:off x="4948766" y="1171202"/>
            <a:ext cx="6715233" cy="672387"/>
          </a:xfrm>
          <a:prstGeom prst="rect">
            <a:avLst/>
          </a:prstGeom>
        </p:spPr>
        <p:txBody>
          <a:bodyPr vert="horz" lIns="360000" tIns="72000" rIns="0" anchor="t" anchorCtr="0"/>
          <a:lstStyle>
            <a:lvl1pPr>
              <a:buFontTx/>
              <a:buNone/>
              <a:defRPr sz="1400" b="0" i="0">
                <a:solidFill>
                  <a:schemeClr val="bg1"/>
                </a:solidFill>
                <a:latin typeface="Gill Sans Light"/>
                <a:cs typeface="Gill Sans Light"/>
              </a:defRPr>
            </a:lvl1pPr>
            <a:lvl2pPr>
              <a:buNone/>
              <a:defRPr/>
            </a:lvl2pPr>
          </a:lstStyle>
          <a:p>
            <a:pPr lvl="0"/>
            <a:r>
              <a:rPr lang="fr-CH" dirty="0"/>
              <a:t>Click to edit Master text styles</a:t>
            </a:r>
          </a:p>
        </p:txBody>
      </p:sp>
      <p:sp>
        <p:nvSpPr>
          <p:cNvPr id="14" name="Text Placeholder 22"/>
          <p:cNvSpPr>
            <a:spLocks noGrp="1"/>
          </p:cNvSpPr>
          <p:nvPr>
            <p:ph type="body" sz="quarter" idx="12" hasCustomPrompt="1"/>
          </p:nvPr>
        </p:nvSpPr>
        <p:spPr>
          <a:xfrm>
            <a:off x="262467" y="486001"/>
            <a:ext cx="4686300" cy="677821"/>
          </a:xfrm>
          <a:prstGeom prst="rect">
            <a:avLst/>
          </a:prstGeom>
        </p:spPr>
        <p:txBody>
          <a:bodyPr vert="horz" lIns="360000" tIns="180000" rIns="360000" bIns="0" anchor="b" anchorCtr="0"/>
          <a:lstStyle>
            <a:lvl1pPr algn="r">
              <a:spcAft>
                <a:spcPts val="600"/>
              </a:spcAft>
              <a:buFontTx/>
              <a:buNone/>
              <a:defRPr sz="2000">
                <a:solidFill>
                  <a:schemeClr val="bg1"/>
                </a:solidFill>
                <a:latin typeface="Gill Sans"/>
                <a:cs typeface="Gill Sans"/>
              </a:defRPr>
            </a:lvl1pPr>
            <a:lvl2pPr>
              <a:buNone/>
              <a:defRPr/>
            </a:lvl2pPr>
          </a:lstStyle>
          <a:p>
            <a:pPr algn="r">
              <a:spcAft>
                <a:spcPts val="600"/>
              </a:spcAft>
            </a:pPr>
            <a:r>
              <a:rPr lang="en-US" sz="2000" dirty="0">
                <a:solidFill>
                  <a:srgbClr val="FFFFFF"/>
                </a:solidFill>
                <a:latin typeface="Gill Sans" charset="0"/>
                <a:sym typeface="Gill Sans" charset="0"/>
              </a:rPr>
              <a:t>University of Luxembourg</a:t>
            </a:r>
          </a:p>
        </p:txBody>
      </p:sp>
      <p:sp>
        <p:nvSpPr>
          <p:cNvPr id="16" name="Text Placeholder 22"/>
          <p:cNvSpPr>
            <a:spLocks noGrp="1"/>
          </p:cNvSpPr>
          <p:nvPr>
            <p:ph type="body" sz="quarter" idx="13" hasCustomPrompt="1"/>
          </p:nvPr>
        </p:nvSpPr>
        <p:spPr>
          <a:xfrm>
            <a:off x="262467" y="1171202"/>
            <a:ext cx="4686300" cy="672387"/>
          </a:xfrm>
          <a:prstGeom prst="rect">
            <a:avLst/>
          </a:prstGeom>
        </p:spPr>
        <p:txBody>
          <a:bodyPr vert="horz" lIns="360000" tIns="72000" rIns="360000" anchor="t" anchorCtr="0"/>
          <a:lstStyle>
            <a:lvl1pPr marL="0" marR="0" indent="0" algn="r" defTabSz="457200" rtl="0" eaLnBrk="1" fontAlgn="base" latinLnBrk="0" hangingPunct="1">
              <a:lnSpc>
                <a:spcPct val="100000"/>
              </a:lnSpc>
              <a:spcBef>
                <a:spcPct val="0"/>
              </a:spcBef>
              <a:spcAft>
                <a:spcPts val="600"/>
              </a:spcAft>
              <a:buClrTx/>
              <a:buSzTx/>
              <a:buFontTx/>
              <a:buNone/>
              <a:tabLst/>
              <a:defRPr sz="1400" b="0" i="0">
                <a:solidFill>
                  <a:schemeClr val="bg1"/>
                </a:solidFill>
                <a:latin typeface="Gill Sans Light"/>
                <a:cs typeface="Gill Sans Light"/>
              </a:defRPr>
            </a:lvl1pPr>
            <a:lvl2pPr>
              <a:buNone/>
              <a:defRPr/>
            </a:lvl2pPr>
          </a:lstStyle>
          <a:p>
            <a:pPr marL="0" marR="0" indent="0" algn="r" defTabSz="457200" rtl="0" eaLnBrk="1" fontAlgn="base" latinLnBrk="0" hangingPunct="1">
              <a:lnSpc>
                <a:spcPct val="100000"/>
              </a:lnSpc>
              <a:spcBef>
                <a:spcPct val="0"/>
              </a:spcBef>
              <a:spcAft>
                <a:spcPts val="600"/>
              </a:spcAft>
              <a:buClrTx/>
              <a:buSzTx/>
              <a:buFontTx/>
              <a:buNone/>
              <a:tabLst/>
              <a:defRPr/>
            </a:pPr>
            <a:r>
              <a:rPr lang="en-US" sz="1400" i="0" dirty="0">
                <a:solidFill>
                  <a:srgbClr val="FFFFFF"/>
                </a:solidFill>
                <a:latin typeface="Gill Sans Light"/>
                <a:ea typeface="ＭＳ Ｐゴシック" charset="0"/>
                <a:cs typeface="Gill Sans Light"/>
              </a:rPr>
              <a:t>Multilingual. </a:t>
            </a:r>
            <a:r>
              <a:rPr lang="en-US" sz="1400" i="0" dirty="0" err="1">
                <a:solidFill>
                  <a:srgbClr val="FFFFFF"/>
                </a:solidFill>
                <a:latin typeface="Gill Sans Light"/>
                <a:ea typeface="ＭＳ Ｐゴシック" charset="0"/>
                <a:cs typeface="Gill Sans Light"/>
              </a:rPr>
              <a:t>Personalised</a:t>
            </a:r>
            <a:r>
              <a:rPr lang="en-US" sz="1400" i="0" dirty="0">
                <a:solidFill>
                  <a:srgbClr val="FFFFFF"/>
                </a:solidFill>
                <a:latin typeface="Gill Sans Light"/>
                <a:ea typeface="ＭＳ Ｐゴシック" charset="0"/>
                <a:cs typeface="Gill Sans Light"/>
              </a:rPr>
              <a:t>. Connected.</a:t>
            </a:r>
            <a:endParaRPr lang="en-US" sz="1400" i="1" dirty="0">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338411959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932B5-19C4-4765-96EB-E7791AE402B2}"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2593402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73932B5-19C4-4765-96EB-E7791AE402B2}" type="datetimeFigureOut">
              <a:rPr lang="en-GB" smtClean="0"/>
              <a:t>04/05/2023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141304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3932B5-19C4-4765-96EB-E7791AE402B2}"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9560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932B5-19C4-4765-96EB-E7791AE402B2}" type="datetimeFigureOut">
              <a:rPr lang="en-GB" smtClean="0"/>
              <a:t>04/05/2023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168715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3932B5-19C4-4765-96EB-E7791AE402B2}" type="datetimeFigureOut">
              <a:rPr lang="en-GB" smtClean="0"/>
              <a:t>04/05/2023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383874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932B5-19C4-4765-96EB-E7791AE402B2}" type="datetimeFigureOut">
              <a:rPr lang="en-GB" smtClean="0"/>
              <a:t>04/05/2023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44208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3932B5-19C4-4765-96EB-E7791AE402B2}"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188220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73932B5-19C4-4765-96EB-E7791AE402B2}" type="datetimeFigureOut">
              <a:rPr lang="en-GB" smtClean="0"/>
              <a:t>04/05/2023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4C574E-1ECE-41E4-AD13-AC10B9C82DC1}" type="slidenum">
              <a:rPr lang="en-GB" smtClean="0"/>
              <a:t>‹#›</a:t>
            </a:fld>
            <a:endParaRPr lang="en-GB"/>
          </a:p>
        </p:txBody>
      </p:sp>
    </p:spTree>
    <p:extLst>
      <p:ext uri="{BB962C8B-B14F-4D97-AF65-F5344CB8AC3E}">
        <p14:creationId xmlns:p14="http://schemas.microsoft.com/office/powerpoint/2010/main" val="3725820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932B5-19C4-4765-96EB-E7791AE402B2}" type="datetimeFigureOut">
              <a:rPr lang="en-GB" smtClean="0"/>
              <a:t>04/05/2023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C574E-1ECE-41E4-AD13-AC10B9C82DC1}" type="slidenum">
              <a:rPr lang="en-GB" smtClean="0"/>
              <a:t>‹#›</a:t>
            </a:fld>
            <a:endParaRPr lang="en-GB"/>
          </a:p>
        </p:txBody>
      </p:sp>
    </p:spTree>
    <p:extLst>
      <p:ext uri="{BB962C8B-B14F-4D97-AF65-F5344CB8AC3E}">
        <p14:creationId xmlns:p14="http://schemas.microsoft.com/office/powerpoint/2010/main" val="371770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b-L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38026F-B78B-4439-8B0C-D395709ACA70}"/>
              </a:ext>
            </a:extLst>
          </p:cNvPr>
          <p:cNvSpPr/>
          <p:nvPr/>
        </p:nvSpPr>
        <p:spPr>
          <a:xfrm>
            <a:off x="304800" y="457200"/>
            <a:ext cx="5036127" cy="1323439"/>
          </a:xfrm>
          <a:prstGeom prst="rect">
            <a:avLst/>
          </a:prstGeom>
        </p:spPr>
        <p:txBody>
          <a:bodyPr wrap="square">
            <a:spAutoFit/>
          </a:bodyPr>
          <a:lstStyle/>
          <a:p>
            <a:r>
              <a:rPr lang="en-GB" sz="4000" dirty="0"/>
              <a:t>The consequences of economic insecurity</a:t>
            </a:r>
            <a:endParaRPr lang="en-US" sz="4000" dirty="0">
              <a:solidFill>
                <a:schemeClr val="bg1"/>
              </a:solidFill>
            </a:endParaRPr>
          </a:p>
        </p:txBody>
      </p:sp>
      <p:sp>
        <p:nvSpPr>
          <p:cNvPr id="7" name="Rectangle 6">
            <a:extLst>
              <a:ext uri="{FF2B5EF4-FFF2-40B4-BE49-F238E27FC236}">
                <a16:creationId xmlns:a16="http://schemas.microsoft.com/office/drawing/2014/main" id="{EBC00B9D-518D-A470-2748-21DE031D017C}"/>
              </a:ext>
            </a:extLst>
          </p:cNvPr>
          <p:cNvSpPr/>
          <p:nvPr/>
        </p:nvSpPr>
        <p:spPr>
          <a:xfrm>
            <a:off x="6636327" y="554182"/>
            <a:ext cx="5036127" cy="954107"/>
          </a:xfrm>
          <a:prstGeom prst="rect">
            <a:avLst/>
          </a:prstGeom>
        </p:spPr>
        <p:txBody>
          <a:bodyPr wrap="square">
            <a:spAutoFit/>
          </a:bodyPr>
          <a:lstStyle/>
          <a:p>
            <a:r>
              <a:rPr lang="en-GB" sz="2800" dirty="0"/>
              <a:t>Conchita D’Ambrosio</a:t>
            </a:r>
          </a:p>
          <a:p>
            <a:r>
              <a:rPr lang="en-GB" sz="2800" dirty="0">
                <a:solidFill>
                  <a:schemeClr val="bg1"/>
                </a:solidFill>
              </a:rPr>
              <a:t>conchita.dambrosio@uni.lu</a:t>
            </a:r>
            <a:endParaRPr lang="en-US" sz="2800" dirty="0">
              <a:solidFill>
                <a:schemeClr val="bg1"/>
              </a:solidFill>
            </a:endParaRPr>
          </a:p>
        </p:txBody>
      </p:sp>
    </p:spTree>
    <p:extLst>
      <p:ext uri="{BB962C8B-B14F-4D97-AF65-F5344CB8AC3E}">
        <p14:creationId xmlns:p14="http://schemas.microsoft.com/office/powerpoint/2010/main" val="130593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CABF8-FAF1-4634-B254-217D30BDB76F}"/>
              </a:ext>
            </a:extLst>
          </p:cNvPr>
          <p:cNvSpPr>
            <a:spLocks noGrp="1"/>
          </p:cNvSpPr>
          <p:nvPr>
            <p:ph idx="1"/>
          </p:nvPr>
        </p:nvSpPr>
        <p:spPr>
          <a:xfrm>
            <a:off x="417250" y="115410"/>
            <a:ext cx="11301274" cy="6061553"/>
          </a:xfrm>
        </p:spPr>
        <p:txBody>
          <a:bodyPr>
            <a:noAutofit/>
          </a:bodyPr>
          <a:lstStyle/>
          <a:p>
            <a:pPr marL="0" indent="0">
              <a:buNone/>
            </a:pPr>
            <a:r>
              <a:rPr lang="en-US" sz="2000" dirty="0"/>
              <a:t>In the papers above, EI has been measured in a number of arguably ad hoc ways; </a:t>
            </a:r>
          </a:p>
          <a:p>
            <a:pPr marL="0" indent="0">
              <a:buNone/>
            </a:pPr>
            <a:endParaRPr lang="en-US" sz="2000" dirty="0"/>
          </a:p>
          <a:p>
            <a:pPr marL="0" indent="0">
              <a:buNone/>
            </a:pPr>
            <a:r>
              <a:rPr lang="en-US" sz="2000" dirty="0" err="1"/>
              <a:t>Algan</a:t>
            </a:r>
            <a:r>
              <a:rPr lang="en-US" sz="2000" dirty="0"/>
              <a:t> et al. (2017) and Foster and Frieden (2017) measure insecurity as the </a:t>
            </a:r>
            <a:r>
              <a:rPr lang="en-US" sz="2000" dirty="0">
                <a:solidFill>
                  <a:srgbClr val="FF0000"/>
                </a:solidFill>
              </a:rPr>
              <a:t>change in the unemployment rate</a:t>
            </a:r>
            <a:r>
              <a:rPr lang="en-US" sz="2000" dirty="0"/>
              <a:t>; </a:t>
            </a:r>
          </a:p>
          <a:p>
            <a:pPr marL="0" indent="0">
              <a:buNone/>
            </a:pPr>
            <a:endParaRPr lang="en-US" sz="2000" dirty="0"/>
          </a:p>
          <a:p>
            <a:pPr marL="0" indent="0">
              <a:buNone/>
            </a:pPr>
            <a:r>
              <a:rPr lang="en-US" sz="2000" dirty="0"/>
              <a:t>Inglehart and Norris (2016) by the </a:t>
            </a:r>
            <a:r>
              <a:rPr lang="en-US" sz="2000" dirty="0">
                <a:solidFill>
                  <a:srgbClr val="FF0000"/>
                </a:solidFill>
              </a:rPr>
              <a:t>Goldthorpe class measure, the experience of unemployment, living on benefits, urbanization, and self-reported difficulty in living on the current household income</a:t>
            </a:r>
            <a:r>
              <a:rPr lang="en-US" sz="2000" dirty="0"/>
              <a:t>; </a:t>
            </a:r>
          </a:p>
          <a:p>
            <a:pPr marL="0" indent="0">
              <a:buNone/>
            </a:pPr>
            <a:endParaRPr lang="en-US" sz="2000" dirty="0"/>
          </a:p>
          <a:p>
            <a:pPr marL="0" indent="0">
              <a:buNone/>
            </a:pPr>
            <a:r>
              <a:rPr lang="en-US" sz="2000" dirty="0" err="1"/>
              <a:t>Dustmann</a:t>
            </a:r>
            <a:r>
              <a:rPr lang="en-US" sz="2000" dirty="0"/>
              <a:t> et al. (2017) as </a:t>
            </a:r>
            <a:r>
              <a:rPr lang="en-US" sz="2000" dirty="0">
                <a:solidFill>
                  <a:srgbClr val="FF0000"/>
                </a:solidFill>
              </a:rPr>
              <a:t>per capita income and the unemployment rate</a:t>
            </a:r>
            <a:r>
              <a:rPr lang="en-US" sz="2000" dirty="0"/>
              <a:t>; </a:t>
            </a:r>
          </a:p>
          <a:p>
            <a:pPr marL="0" indent="0">
              <a:buNone/>
            </a:pPr>
            <a:endParaRPr lang="en-US" sz="2000" dirty="0"/>
          </a:p>
          <a:p>
            <a:pPr marL="0" indent="0">
              <a:buNone/>
            </a:pPr>
            <a:r>
              <a:rPr lang="en-US" sz="2000" dirty="0"/>
              <a:t>Foster and Frieden (2017) by </a:t>
            </a:r>
            <a:r>
              <a:rPr lang="en-US" sz="2000" dirty="0">
                <a:solidFill>
                  <a:srgbClr val="FF0000"/>
                </a:solidFill>
              </a:rPr>
              <a:t>current unemployment</a:t>
            </a:r>
            <a:r>
              <a:rPr lang="en-US" sz="2000" dirty="0"/>
              <a:t>; </a:t>
            </a:r>
          </a:p>
          <a:p>
            <a:pPr marL="0" indent="0">
              <a:buNone/>
            </a:pPr>
            <a:endParaRPr lang="en-US" sz="2000" dirty="0"/>
          </a:p>
          <a:p>
            <a:pPr marL="0" indent="0">
              <a:buNone/>
            </a:pPr>
            <a:r>
              <a:rPr lang="en-US" sz="2000" dirty="0" err="1"/>
              <a:t>Guiso</a:t>
            </a:r>
            <a:r>
              <a:rPr lang="en-US" sz="2000" dirty="0"/>
              <a:t> et al. (2020) as the </a:t>
            </a:r>
            <a:r>
              <a:rPr lang="en-US" sz="2000" dirty="0">
                <a:solidFill>
                  <a:srgbClr val="FF0000"/>
                </a:solidFill>
              </a:rPr>
              <a:t>first principal component of the experience of unemployment over the past five years, self-reported difficulty in living on the current household income, and exposure to globalization </a:t>
            </a:r>
            <a:r>
              <a:rPr lang="en-US" sz="2000" dirty="0"/>
              <a:t>(approximated by the type of employment, industry, and the worker’s skill level); </a:t>
            </a:r>
          </a:p>
          <a:p>
            <a:pPr marL="0" indent="0">
              <a:buNone/>
            </a:pPr>
            <a:endParaRPr lang="en-US" sz="2000" dirty="0"/>
          </a:p>
          <a:p>
            <a:pPr marL="0" indent="0">
              <a:buNone/>
            </a:pPr>
            <a:r>
              <a:rPr lang="en-US" sz="2000" dirty="0"/>
              <a:t>Mutz (2018) as the </a:t>
            </a:r>
            <a:r>
              <a:rPr lang="en-US" sz="2000" dirty="0">
                <a:solidFill>
                  <a:srgbClr val="FF0000"/>
                </a:solidFill>
              </a:rPr>
              <a:t>change in family income between 2012 and 2016, looking for work, and the subjective perception of family finances</a:t>
            </a:r>
            <a:r>
              <a:rPr lang="en-US" sz="2000" dirty="0"/>
              <a:t>.</a:t>
            </a:r>
          </a:p>
        </p:txBody>
      </p:sp>
    </p:spTree>
    <p:extLst>
      <p:ext uri="{BB962C8B-B14F-4D97-AF65-F5344CB8AC3E}">
        <p14:creationId xmlns:p14="http://schemas.microsoft.com/office/powerpoint/2010/main" val="228696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ECABF8-FAF1-4634-B254-217D30BDB76F}"/>
              </a:ext>
            </a:extLst>
          </p:cNvPr>
          <p:cNvSpPr>
            <a:spLocks noGrp="1"/>
          </p:cNvSpPr>
          <p:nvPr>
            <p:ph idx="1"/>
          </p:nvPr>
        </p:nvSpPr>
        <p:spPr>
          <a:xfrm>
            <a:off x="417250" y="115410"/>
            <a:ext cx="10936550" cy="6061553"/>
          </a:xfrm>
        </p:spPr>
        <p:txBody>
          <a:bodyPr>
            <a:noAutofit/>
          </a:bodyPr>
          <a:lstStyle/>
          <a:p>
            <a:pPr marL="0" indent="0" algn="just">
              <a:buNone/>
            </a:pPr>
            <a:r>
              <a:rPr lang="en-US" dirty="0"/>
              <a:t>The individual economic-insecurity indices that we suggest measure the </a:t>
            </a:r>
            <a:r>
              <a:rPr lang="en-US" dirty="0">
                <a:solidFill>
                  <a:srgbClr val="FF0000"/>
                </a:solidFill>
              </a:rPr>
              <a:t>confidence with which individuals can face any potential future economic changes</a:t>
            </a:r>
            <a:r>
              <a:rPr lang="en-US" dirty="0"/>
              <a:t>. </a:t>
            </a:r>
          </a:p>
          <a:p>
            <a:pPr marL="0" indent="0" algn="just">
              <a:buNone/>
            </a:pPr>
            <a:endParaRPr lang="en-US" dirty="0"/>
          </a:p>
          <a:p>
            <a:pPr marL="0" indent="0">
              <a:buNone/>
            </a:pPr>
            <a:r>
              <a:rPr lang="en-US" dirty="0"/>
              <a:t>This confidence is argued to </a:t>
            </a:r>
            <a:r>
              <a:rPr lang="en-US" dirty="0">
                <a:solidFill>
                  <a:srgbClr val="FF0000"/>
                </a:solidFill>
              </a:rPr>
              <a:t>depend on their past experiences of gains and losses in resources</a:t>
            </a:r>
            <a:r>
              <a:rPr lang="en-US" dirty="0"/>
              <a:t>. </a:t>
            </a:r>
          </a:p>
          <a:p>
            <a:pPr marL="0" indent="0">
              <a:buNone/>
            </a:pPr>
            <a:endParaRPr lang="en-US" dirty="0"/>
          </a:p>
          <a:p>
            <a:pPr marL="0" indent="0">
              <a:buNone/>
            </a:pPr>
            <a:r>
              <a:rPr lang="en-US" dirty="0"/>
              <a:t>The principle here is an old one. </a:t>
            </a:r>
          </a:p>
          <a:p>
            <a:pPr marL="0" indent="0" algn="just">
              <a:buNone/>
            </a:pPr>
            <a:r>
              <a:rPr lang="en-US" dirty="0"/>
              <a:t>For instance, Knight (1921, p. 199) states that, ‘all reasoning rests on the principle of analogy. We know the absent from the present, the future from the now, by assuming that connections or associations among phenomena which have been valid will be so; </a:t>
            </a:r>
            <a:r>
              <a:rPr lang="en-US" b="1" dirty="0"/>
              <a:t>we judge the future by the past</a:t>
            </a:r>
            <a:r>
              <a:rPr lang="en-US" dirty="0"/>
              <a:t>.’</a:t>
            </a:r>
          </a:p>
        </p:txBody>
      </p:sp>
    </p:spTree>
    <p:extLst>
      <p:ext uri="{BB962C8B-B14F-4D97-AF65-F5344CB8AC3E}">
        <p14:creationId xmlns:p14="http://schemas.microsoft.com/office/powerpoint/2010/main" val="72666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9495" y="260648"/>
            <a:ext cx="11008311"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Measuring Economic Insecurity</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index satisfies two key properties:</a:t>
            </a:r>
          </a:p>
          <a:p>
            <a:pPr marL="0" indent="0" algn="just">
              <a:buNone/>
            </a:pPr>
            <a:endParaRPr lang="en-US" sz="2000" dirty="0">
              <a:latin typeface="Times New Roman" panose="02020603050405020304" pitchFamily="18" charset="0"/>
              <a:cs typeface="Times New Roman" panose="02020603050405020304" pitchFamily="18" charset="0"/>
            </a:endParaRPr>
          </a:p>
          <a:p>
            <a:pPr marL="514350" indent="-514350" algn="just">
              <a:buAutoNum type="arabicParenR"/>
            </a:pPr>
            <a:r>
              <a:rPr lang="en-US" dirty="0">
                <a:latin typeface="Times New Roman" panose="02020603050405020304" pitchFamily="18" charset="0"/>
                <a:cs typeface="Times New Roman" panose="02020603050405020304" pitchFamily="18" charset="0"/>
              </a:rPr>
              <a:t>A gain (a loss) in income from one period to the next is associated with a lower (higher) level of insecurity, as compared to a situation in which no such change occurs. </a:t>
            </a:r>
          </a:p>
          <a:p>
            <a:pPr marL="514350" indent="-514350" algn="just">
              <a:buAutoNum type="arabicParenR"/>
            </a:pPr>
            <a:endParaRPr lang="en-US"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Gain-Loss monotonicity</a:t>
            </a:r>
            <a:r>
              <a:rPr lang="en-US" dirty="0">
                <a:latin typeface="Times New Roman" panose="02020603050405020304" pitchFamily="18" charset="0"/>
                <a:cs typeface="Times New Roman" panose="02020603050405020304" pitchFamily="18" charset="0"/>
              </a:rPr>
              <a:t>.</a:t>
            </a:r>
          </a:p>
          <a:p>
            <a:pPr marL="514350" indent="-514350" algn="just">
              <a:buAutoNum type="arabicParenR"/>
            </a:pPr>
            <a:endParaRPr lang="en-US"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95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5208" y="116632"/>
            <a:ext cx="9945936"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Measuring Economic Insecurity</a:t>
            </a:r>
          </a:p>
          <a:p>
            <a:pPr marL="0" indent="0" algn="just">
              <a:buNone/>
            </a:pPr>
            <a:endParaRPr lang="en-US" sz="2000" b="1" dirty="0">
              <a:solidFill>
                <a:srgbClr val="FF0000"/>
              </a:solidFill>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 index satisfies two key properties:</a:t>
            </a:r>
          </a:p>
          <a:p>
            <a:pPr marL="0" indent="0" algn="just">
              <a:buNone/>
            </a:pPr>
            <a:endParaRPr lang="en-US" sz="2000" dirty="0">
              <a:latin typeface="Times New Roman" panose="02020603050405020304" pitchFamily="18" charset="0"/>
              <a:cs typeface="Times New Roman" panose="02020603050405020304" pitchFamily="18" charset="0"/>
            </a:endParaRPr>
          </a:p>
          <a:p>
            <a:pPr marL="514350" indent="-514350" algn="just">
              <a:buAutoNum type="arabicParenR"/>
            </a:pPr>
            <a:r>
              <a:rPr lang="en-US" dirty="0">
                <a:latin typeface="Times New Roman" panose="02020603050405020304" pitchFamily="18" charset="0"/>
                <a:cs typeface="Times New Roman" panose="02020603050405020304" pitchFamily="18" charset="0"/>
              </a:rPr>
              <a:t>A gain (a loss) in income from one period to the next is associated with a lower (higher level) of insecurity, as compared to a situation in which no such change occurs. </a:t>
            </a:r>
          </a:p>
          <a:p>
            <a:pPr marL="514350" indent="-514350" algn="just">
              <a:buAutoNum type="arabicParenR"/>
            </a:pPr>
            <a:endParaRPr lang="en-US" dirty="0">
              <a:latin typeface="Times New Roman" panose="02020603050405020304" pitchFamily="18" charset="0"/>
              <a:cs typeface="Times New Roman" panose="02020603050405020304" pitchFamily="18" charset="0"/>
            </a:endParaRPr>
          </a:p>
          <a:p>
            <a:pPr marL="514350" indent="-514350" algn="just">
              <a:buAutoNum type="arabicParenR"/>
            </a:pPr>
            <a:r>
              <a:rPr lang="en-GB" dirty="0">
                <a:latin typeface="Times New Roman" panose="02020603050405020304" pitchFamily="18" charset="0"/>
                <a:cs typeface="Times New Roman" panose="02020603050405020304" pitchFamily="18" charset="0"/>
              </a:rPr>
              <a:t>The closer to today this change the larger the effect.</a:t>
            </a:r>
          </a:p>
          <a:p>
            <a:pPr marL="514350" indent="-514350" algn="just">
              <a:buAutoNum type="arabicParenR"/>
            </a:pPr>
            <a:endParaRPr lang="en-GB" sz="800" dirty="0">
              <a:latin typeface="Times New Roman" panose="02020603050405020304" pitchFamily="18" charset="0"/>
              <a:cs typeface="Times New Roman" panose="02020603050405020304" pitchFamily="18" charset="0"/>
            </a:endParaRPr>
          </a:p>
          <a:p>
            <a:pPr marL="0" indent="0" algn="just">
              <a:buNone/>
            </a:pPr>
            <a:r>
              <a:rPr lang="en-GB" b="1" dirty="0">
                <a:latin typeface="Times New Roman" panose="02020603050405020304" pitchFamily="18" charset="0"/>
                <a:cs typeface="Times New Roman" panose="02020603050405020304" pitchFamily="18" charset="0"/>
              </a:rPr>
              <a:t>Proximity monotonicity.</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675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91544" y="260648"/>
            <a:ext cx="8229600"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Measuring Economic Insecurity</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994299" y="1420427"/>
            <a:ext cx="10338725" cy="4448365"/>
          </a:xfrm>
          <a:prstGeom prst="rect">
            <a:avLst/>
          </a:prstGeom>
        </p:spPr>
      </p:pic>
      <p:pic>
        <p:nvPicPr>
          <p:cNvPr id="4" name="Picture 3"/>
          <p:cNvPicPr>
            <a:picLocks noChangeAspect="1"/>
          </p:cNvPicPr>
          <p:nvPr/>
        </p:nvPicPr>
        <p:blipFill>
          <a:blip r:embed="rId3"/>
          <a:stretch>
            <a:fillRect/>
          </a:stretch>
        </p:blipFill>
        <p:spPr>
          <a:xfrm>
            <a:off x="1703513" y="6056908"/>
            <a:ext cx="5286375" cy="504825"/>
          </a:xfrm>
          <a:prstGeom prst="rect">
            <a:avLst/>
          </a:prstGeom>
        </p:spPr>
      </p:pic>
    </p:spTree>
    <p:extLst>
      <p:ext uri="{BB962C8B-B14F-4D97-AF65-F5344CB8AC3E}">
        <p14:creationId xmlns:p14="http://schemas.microsoft.com/office/powerpoint/2010/main" val="1429297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Segnaposto contenuto 2"/>
              <p:cNvSpPr>
                <a:spLocks noGrp="1"/>
              </p:cNvSpPr>
              <p:nvPr>
                <p:ph idx="1"/>
              </p:nvPr>
            </p:nvSpPr>
            <p:spPr>
              <a:xfrm>
                <a:off x="941033" y="44624"/>
                <a:ext cx="10928412" cy="6192688"/>
              </a:xfrm>
            </p:spPr>
            <p:txBody>
              <a:bodyPr>
                <a:noAutofit/>
              </a:bodyPr>
              <a:lstStyle/>
              <a:p>
                <a:pPr marL="0" indent="0" algn="just">
                  <a:buNone/>
                </a:pPr>
                <a:endParaRPr lang="en-GB" sz="3600" dirty="0">
                  <a:latin typeface="Times New Roman"/>
                  <a:ea typeface="Calibri"/>
                </a:endParaRPr>
              </a:p>
              <a:p>
                <a:pPr marL="0" indent="0" algn="just">
                  <a:buNone/>
                </a:pPr>
                <a:r>
                  <a:rPr lang="en-GB" sz="3600" dirty="0">
                    <a:latin typeface="Times New Roman"/>
                    <a:ea typeface="Calibri"/>
                  </a:rPr>
                  <a:t>Therefore, the subclass of the measures characterized respects such a loss-priority condition when </a:t>
                </a:r>
                <a14:m>
                  <m:oMath xmlns:m="http://schemas.openxmlformats.org/officeDocument/2006/math">
                    <m:r>
                      <a:rPr lang="en-GB" sz="3600" i="1">
                        <a:latin typeface="Cambria Math"/>
                        <a:ea typeface="Calibri"/>
                        <a:cs typeface="Times New Roman"/>
                      </a:rPr>
                      <m:t>𝛿</m:t>
                    </m:r>
                  </m:oMath>
                </a14:m>
                <a:r>
                  <a:rPr lang="en-GB" sz="3600" dirty="0">
                    <a:latin typeface="Times New Roman"/>
                    <a:ea typeface="Calibri"/>
                  </a:rPr>
                  <a:t> ϵ (0, </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𝑔</m:t>
                        </m:r>
                      </m:e>
                      <m:sub>
                        <m:r>
                          <a:rPr lang="en-GB" sz="3600" i="1">
                            <a:latin typeface="Cambria Math"/>
                            <a:ea typeface="Calibri"/>
                            <a:cs typeface="Times New Roman"/>
                          </a:rPr>
                          <m:t>0</m:t>
                        </m:r>
                      </m:sub>
                    </m:sSub>
                  </m:oMath>
                </a14:m>
                <a:r>
                  <a:rPr lang="en-GB" sz="3600" dirty="0">
                    <a:latin typeface="Times New Roman"/>
                    <a:ea typeface="Calibri"/>
                  </a:rPr>
                  <a:t>/</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𝑙</m:t>
                        </m:r>
                      </m:e>
                      <m:sub>
                        <m:r>
                          <a:rPr lang="en-GB" sz="3600" i="1">
                            <a:latin typeface="Cambria Math"/>
                            <a:ea typeface="Calibri"/>
                            <a:cs typeface="Times New Roman"/>
                          </a:rPr>
                          <m:t>0</m:t>
                        </m:r>
                      </m:sub>
                    </m:sSub>
                  </m:oMath>
                </a14:m>
                <a:r>
                  <a:rPr lang="en-GB" sz="3600" dirty="0">
                    <a:latin typeface="Times New Roman"/>
                    <a:ea typeface="Calibri"/>
                  </a:rPr>
                  <a:t>) and </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𝑙</m:t>
                        </m:r>
                      </m:e>
                      <m:sub>
                        <m:r>
                          <a:rPr lang="en-GB" sz="3600" i="1">
                            <a:latin typeface="Cambria Math"/>
                            <a:ea typeface="Calibri"/>
                            <a:cs typeface="Times New Roman"/>
                          </a:rPr>
                          <m:t>0</m:t>
                        </m:r>
                      </m:sub>
                    </m:sSub>
                  </m:oMath>
                </a14:m>
                <a:r>
                  <a:rPr lang="en-GB" sz="3600" dirty="0">
                    <a:latin typeface="Times New Roman"/>
                    <a:ea typeface="Calibri"/>
                  </a:rPr>
                  <a:t>&gt;</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𝑔</m:t>
                        </m:r>
                      </m:e>
                      <m:sub>
                        <m:r>
                          <a:rPr lang="en-GB" sz="3600" i="1">
                            <a:latin typeface="Cambria Math"/>
                            <a:ea typeface="Calibri"/>
                            <a:cs typeface="Times New Roman"/>
                          </a:rPr>
                          <m:t>0</m:t>
                        </m:r>
                      </m:sub>
                    </m:sSub>
                    <m:r>
                      <a:rPr lang="en-US" sz="3600">
                        <a:latin typeface="Cambria Math" panose="02040503050406030204" pitchFamily="18" charset="0"/>
                        <a:ea typeface="Calibri"/>
                        <a:cs typeface="Times New Roman"/>
                      </a:rPr>
                      <m:t>.</m:t>
                    </m:r>
                  </m:oMath>
                </a14:m>
                <a:endParaRPr lang="en-GB" sz="3600" dirty="0">
                  <a:latin typeface="Times New Roman"/>
                  <a:ea typeface="Calibri"/>
                </a:endParaRPr>
              </a:p>
              <a:p>
                <a:pPr marL="0" indent="0" algn="just">
                  <a:buNone/>
                </a:pPr>
                <a:endParaRPr lang="en-GB" sz="3600" dirty="0">
                  <a:latin typeface="Times New Roman"/>
                  <a:cs typeface="Times New Roman" panose="02020603050405020304" pitchFamily="18" charset="0"/>
                </a:endParaRPr>
              </a:p>
              <a:p>
                <a:pPr marL="0" indent="0">
                  <a:buNone/>
                </a:pPr>
                <a:r>
                  <a:rPr lang="en-US" sz="3600" dirty="0">
                    <a:latin typeface="Times" pitchFamily="18" charset="0"/>
                  </a:rPr>
                  <a:t>We set </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𝑙</m:t>
                        </m:r>
                      </m:e>
                      <m:sub>
                        <m:r>
                          <a:rPr lang="en-GB" sz="3600" i="1">
                            <a:latin typeface="Cambria Math"/>
                            <a:ea typeface="Calibri"/>
                            <a:cs typeface="Times New Roman"/>
                          </a:rPr>
                          <m:t>0</m:t>
                        </m:r>
                      </m:sub>
                    </m:sSub>
                  </m:oMath>
                </a14:m>
                <a:r>
                  <a:rPr lang="en-GB" sz="3600" dirty="0">
                    <a:latin typeface="Times New Roman"/>
                    <a:ea typeface="Calibri"/>
                  </a:rPr>
                  <a:t> </a:t>
                </a:r>
                <a:r>
                  <a:rPr lang="en-US" sz="3600" dirty="0">
                    <a:latin typeface="Times" pitchFamily="18" charset="0"/>
                  </a:rPr>
                  <a:t>= 1, </a:t>
                </a:r>
                <a14:m>
                  <m:oMath xmlns:m="http://schemas.openxmlformats.org/officeDocument/2006/math">
                    <m:sSub>
                      <m:sSubPr>
                        <m:ctrlPr>
                          <a:rPr lang="fr-FR" sz="3600" i="1">
                            <a:latin typeface="Cambria Math" panose="02040503050406030204" pitchFamily="18" charset="0"/>
                            <a:cs typeface="Times New Roman"/>
                          </a:rPr>
                        </m:ctrlPr>
                      </m:sSubPr>
                      <m:e>
                        <m:r>
                          <a:rPr lang="en-GB" sz="3600" i="1">
                            <a:latin typeface="Cambria Math"/>
                            <a:ea typeface="Calibri"/>
                            <a:cs typeface="Times New Roman"/>
                          </a:rPr>
                          <m:t>𝑔</m:t>
                        </m:r>
                      </m:e>
                      <m:sub>
                        <m:r>
                          <a:rPr lang="en-GB" sz="3600" i="1">
                            <a:latin typeface="Cambria Math"/>
                            <a:ea typeface="Calibri"/>
                            <a:cs typeface="Times New Roman"/>
                          </a:rPr>
                          <m:t>0</m:t>
                        </m:r>
                      </m:sub>
                    </m:sSub>
                  </m:oMath>
                </a14:m>
                <a:r>
                  <a:rPr lang="en-GB" sz="3600" dirty="0">
                    <a:latin typeface="Times New Roman"/>
                    <a:ea typeface="Calibri"/>
                  </a:rPr>
                  <a:t> </a:t>
                </a:r>
                <a:r>
                  <a:rPr lang="en-US" sz="3600" dirty="0">
                    <a:latin typeface="Times" pitchFamily="18" charset="0"/>
                  </a:rPr>
                  <a:t>= 15/16 and δ = 0.9. </a:t>
                </a:r>
              </a:p>
              <a:p>
                <a:pPr marL="0" indent="0">
                  <a:buNone/>
                </a:pPr>
                <a:endParaRPr lang="en-US" sz="3600" dirty="0">
                  <a:latin typeface="Times" pitchFamily="18" charset="0"/>
                </a:endParaRPr>
              </a:p>
              <a:p>
                <a:pPr marL="0" indent="0">
                  <a:buNone/>
                </a:pPr>
                <a:r>
                  <a:rPr lang="en-US" sz="3600" dirty="0">
                    <a:latin typeface="Times" pitchFamily="18" charset="0"/>
                  </a:rPr>
                  <a:t>Our </a:t>
                </a:r>
                <a:r>
                  <a:rPr lang="en-US" sz="3600" i="1" dirty="0">
                    <a:latin typeface="Times" pitchFamily="18" charset="0"/>
                  </a:rPr>
                  <a:t>x</a:t>
                </a:r>
                <a:r>
                  <a:rPr lang="en-US" sz="3600" dirty="0">
                    <a:latin typeface="Times" pitchFamily="18" charset="0"/>
                  </a:rPr>
                  <a:t>’s will be annual household </a:t>
                </a:r>
                <a:r>
                  <a:rPr lang="en-US" sz="3600" dirty="0" err="1">
                    <a:latin typeface="Times" pitchFamily="18" charset="0"/>
                  </a:rPr>
                  <a:t>equivalized</a:t>
                </a:r>
                <a:r>
                  <a:rPr lang="en-US" sz="3600" dirty="0">
                    <a:latin typeface="Times" pitchFamily="18" charset="0"/>
                  </a:rPr>
                  <a:t> income over 5 years.</a:t>
                </a:r>
              </a:p>
              <a:p>
                <a:pPr marL="0" indent="0">
                  <a:buNone/>
                </a:pPr>
                <a:endParaRPr lang="en-US" sz="3600" dirty="0">
                  <a:latin typeface="Times"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xfrm>
                <a:off x="941033" y="44624"/>
                <a:ext cx="10928412" cy="6192688"/>
              </a:xfrm>
              <a:blipFill>
                <a:blip r:embed="rId2"/>
                <a:stretch>
                  <a:fillRect l="-1673" r="-1840"/>
                </a:stretch>
              </a:blipFill>
            </p:spPr>
            <p:txBody>
              <a:bodyPr/>
              <a:lstStyle/>
              <a:p>
                <a:r>
                  <a:rPr lang="en-US">
                    <a:noFill/>
                  </a:rPr>
                  <a:t> </a:t>
                </a:r>
              </a:p>
            </p:txBody>
          </p:sp>
        </mc:Fallback>
      </mc:AlternateContent>
    </p:spTree>
    <p:extLst>
      <p:ext uri="{BB962C8B-B14F-4D97-AF65-F5344CB8AC3E}">
        <p14:creationId xmlns:p14="http://schemas.microsoft.com/office/powerpoint/2010/main" val="2739177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547569" y="332656"/>
            <a:ext cx="9012927" cy="4338772"/>
          </a:xfrm>
          <a:prstGeom prst="rect">
            <a:avLst/>
          </a:prstGeom>
        </p:spPr>
      </p:pic>
      <p:sp>
        <p:nvSpPr>
          <p:cNvPr id="2" name="ZoneTexte 1"/>
          <p:cNvSpPr txBox="1"/>
          <p:nvPr/>
        </p:nvSpPr>
        <p:spPr>
          <a:xfrm>
            <a:off x="1703512" y="5013176"/>
            <a:ext cx="8640960" cy="1815882"/>
          </a:xfrm>
          <a:prstGeom prst="rect">
            <a:avLst/>
          </a:prstGeom>
          <a:noFill/>
        </p:spPr>
        <p:txBody>
          <a:bodyPr wrap="square" rtlCol="0">
            <a:spAutoFit/>
          </a:bodyPr>
          <a:lstStyle/>
          <a:p>
            <a:r>
              <a:rPr lang="en-GB" sz="2800" dirty="0">
                <a:latin typeface="Times New Roman" panose="02020603050405020304" pitchFamily="18" charset="0"/>
                <a:cs typeface="Times New Roman" panose="02020603050405020304" pitchFamily="18" charset="0"/>
              </a:rPr>
              <a:t>The least-insecure stream of income is permanently-rising; the most-insecure stream of income is permanently-falling. Any constant stream of income produces an insecurity score of zero.</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721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27970" y="188639"/>
            <a:ext cx="10759736" cy="6558389"/>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Panel Data</a:t>
            </a:r>
          </a:p>
          <a:p>
            <a:pPr marL="0" indent="0" algn="just">
              <a:buNone/>
            </a:pPr>
            <a:r>
              <a:rPr lang="en-US" sz="3000" dirty="0">
                <a:latin typeface="Times New Roman" panose="02020603050405020304" pitchFamily="18" charset="0"/>
                <a:cs typeface="Times New Roman" panose="02020603050405020304" pitchFamily="18" charset="0"/>
              </a:rPr>
              <a:t>We use data from the SOEP, </a:t>
            </a:r>
            <a:r>
              <a:rPr lang="en-US" sz="3000">
                <a:latin typeface="Times New Roman" panose="02020603050405020304" pitchFamily="18" charset="0"/>
                <a:cs typeface="Times New Roman" panose="02020603050405020304" pitchFamily="18" charset="0"/>
              </a:rPr>
              <a:t>BHPS/US </a:t>
            </a:r>
            <a:r>
              <a:rPr lang="en-US" sz="3000" dirty="0">
                <a:latin typeface="Times New Roman" panose="02020603050405020304" pitchFamily="18" charset="0"/>
                <a:cs typeface="Times New Roman" panose="02020603050405020304" pitchFamily="18" charset="0"/>
              </a:rPr>
              <a:t>and UAS. </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b="1" dirty="0">
                <a:solidFill>
                  <a:srgbClr val="FF0000"/>
                </a:solidFill>
                <a:latin typeface="Times New Roman" panose="02020603050405020304" pitchFamily="18" charset="0"/>
                <a:cs typeface="Times New Roman" panose="02020603050405020304" pitchFamily="18" charset="0"/>
              </a:rPr>
              <a:t>UK. BHPS (1991-2008, and results on US) </a:t>
            </a:r>
            <a:r>
              <a:rPr lang="en-US" sz="3000" dirty="0">
                <a:latin typeface="Times New Roman" panose="02020603050405020304" pitchFamily="18" charset="0"/>
                <a:cs typeface="Times New Roman" panose="02020603050405020304" pitchFamily="18" charset="0"/>
              </a:rPr>
              <a:t>respondents are asked “</a:t>
            </a:r>
            <a:r>
              <a:rPr lang="en-US" sz="3000" i="1" dirty="0">
                <a:latin typeface="Times New Roman" panose="02020603050405020304" pitchFamily="18" charset="0"/>
                <a:cs typeface="Times New Roman" panose="02020603050405020304" pitchFamily="18" charset="0"/>
              </a:rPr>
              <a:t>Now I have a few questions about your views on politics. Generally speaking do you think of yourself as a supporter of any one political party?</a:t>
            </a:r>
            <a:r>
              <a:rPr lang="en-US" sz="3000" dirty="0">
                <a:latin typeface="Times New Roman" panose="02020603050405020304" pitchFamily="18" charset="0"/>
                <a:cs typeface="Times New Roman" panose="02020603050405020304" pitchFamily="18" charset="0"/>
              </a:rPr>
              <a:t>”, and “</a:t>
            </a:r>
            <a:r>
              <a:rPr lang="en-US" sz="3000" i="1" dirty="0">
                <a:latin typeface="Times New Roman" panose="02020603050405020304" pitchFamily="18" charset="0"/>
                <a:cs typeface="Times New Roman" panose="02020603050405020304" pitchFamily="18" charset="0"/>
              </a:rPr>
              <a:t>Do you think of yourself as a little closer to one political party than to the others?</a:t>
            </a:r>
            <a:r>
              <a:rPr lang="en-US" sz="3000" dirty="0">
                <a:latin typeface="Times New Roman" panose="02020603050405020304" pitchFamily="18" charset="0"/>
                <a:cs typeface="Times New Roman" panose="02020603050405020304" pitchFamily="18" charset="0"/>
              </a:rPr>
              <a:t>”. Those who reply “Yes” to either of these two questions mention which party they support.</a:t>
            </a:r>
          </a:p>
        </p:txBody>
      </p:sp>
    </p:spTree>
    <p:extLst>
      <p:ext uri="{BB962C8B-B14F-4D97-AF65-F5344CB8AC3E}">
        <p14:creationId xmlns:p14="http://schemas.microsoft.com/office/powerpoint/2010/main" val="345015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92458" y="260649"/>
            <a:ext cx="10440140" cy="5998108"/>
          </a:xfrm>
        </p:spPr>
        <p:txBody>
          <a:bodyPr>
            <a:normAutofit/>
          </a:bodyPr>
          <a:lstStyle/>
          <a:p>
            <a:pPr marL="0" indent="0" algn="just">
              <a:buNone/>
            </a:pPr>
            <a:r>
              <a:rPr lang="en-US" dirty="0">
                <a:latin typeface="Times" panose="02020603050405020304" pitchFamily="18" charset="0"/>
                <a:cs typeface="Times" panose="02020603050405020304" pitchFamily="18" charset="0"/>
              </a:rPr>
              <a:t>If respondents say “No” to both questions, the interviewer asked: “</a:t>
            </a:r>
            <a:r>
              <a:rPr lang="en-US" i="1" dirty="0">
                <a:latin typeface="Times" panose="02020603050405020304" pitchFamily="18" charset="0"/>
                <a:cs typeface="Times" panose="02020603050405020304" pitchFamily="18" charset="0"/>
              </a:rPr>
              <a:t>If there were to be a General Election tomorrow, which political party do you think you would be most likely to support?</a:t>
            </a:r>
            <a:r>
              <a:rPr lang="en-US" dirty="0">
                <a:latin typeface="Times" panose="02020603050405020304" pitchFamily="18" charset="0"/>
                <a:cs typeface="Times" panose="02020603050405020304" pitchFamily="18" charset="0"/>
              </a:rPr>
              <a:t>”. </a:t>
            </a:r>
          </a:p>
          <a:p>
            <a:pPr marL="0" indent="0" algn="just">
              <a:buNone/>
            </a:pPr>
            <a:endParaRPr lang="en-US" dirty="0">
              <a:latin typeface="Times" panose="02020603050405020304" pitchFamily="18" charset="0"/>
              <a:cs typeface="Times" panose="02020603050405020304" pitchFamily="18" charset="0"/>
            </a:endParaRPr>
          </a:p>
          <a:p>
            <a:pPr marL="0" indent="0" algn="just">
              <a:buNone/>
            </a:pPr>
            <a:r>
              <a:rPr lang="en-US" dirty="0">
                <a:latin typeface="Times" panose="02020603050405020304" pitchFamily="18" charset="0"/>
                <a:ea typeface="Calibri"/>
                <a:cs typeface="Times" panose="02020603050405020304" pitchFamily="18" charset="0"/>
              </a:rPr>
              <a:t>Individuals are considered as having no political preferences if they reply “</a:t>
            </a:r>
            <a:r>
              <a:rPr lang="en-US" i="1" dirty="0">
                <a:latin typeface="Times" panose="02020603050405020304" pitchFamily="18" charset="0"/>
                <a:ea typeface="Calibri"/>
                <a:cs typeface="Times" panose="02020603050405020304" pitchFamily="18" charset="0"/>
              </a:rPr>
              <a:t>No</a:t>
            </a:r>
            <a:r>
              <a:rPr lang="en-US" dirty="0">
                <a:latin typeface="Times" panose="02020603050405020304" pitchFamily="18" charset="0"/>
                <a:ea typeface="Calibri"/>
                <a:cs typeface="Times" panose="02020603050405020304" pitchFamily="18" charset="0"/>
              </a:rPr>
              <a:t>” to the first two questions and “</a:t>
            </a:r>
            <a:r>
              <a:rPr lang="en-US" i="1" dirty="0">
                <a:latin typeface="Times" panose="02020603050405020304" pitchFamily="18" charset="0"/>
                <a:ea typeface="Calibri"/>
                <a:cs typeface="Times" panose="02020603050405020304" pitchFamily="18" charset="0"/>
              </a:rPr>
              <a:t>None</a:t>
            </a:r>
            <a:r>
              <a:rPr lang="en-US" dirty="0">
                <a:latin typeface="Times" panose="02020603050405020304" pitchFamily="18" charset="0"/>
                <a:ea typeface="Calibri"/>
                <a:cs typeface="Times" panose="02020603050405020304" pitchFamily="18" charset="0"/>
              </a:rPr>
              <a:t>” or “</a:t>
            </a:r>
            <a:r>
              <a:rPr lang="en-US" i="1" dirty="0">
                <a:latin typeface="Times" panose="02020603050405020304" pitchFamily="18" charset="0"/>
                <a:ea typeface="Calibri"/>
                <a:cs typeface="Times" panose="02020603050405020304" pitchFamily="18" charset="0"/>
              </a:rPr>
              <a:t>Don’t know</a:t>
            </a:r>
            <a:r>
              <a:rPr lang="en-US" dirty="0">
                <a:latin typeface="Times" panose="02020603050405020304" pitchFamily="18" charset="0"/>
                <a:ea typeface="Calibri"/>
                <a:cs typeface="Times" panose="02020603050405020304" pitchFamily="18" charset="0"/>
              </a:rPr>
              <a:t>” to the hypothetical election question. </a:t>
            </a:r>
          </a:p>
          <a:p>
            <a:pPr marL="0" indent="0" algn="just">
              <a:buNone/>
            </a:pPr>
            <a:endParaRPr lang="en-US" dirty="0">
              <a:latin typeface="Times" panose="02020603050405020304" pitchFamily="18" charset="0"/>
              <a:ea typeface="Calibri"/>
              <a:cs typeface="Times" panose="02020603050405020304" pitchFamily="18" charset="0"/>
            </a:endParaRPr>
          </a:p>
          <a:p>
            <a:pPr marL="0" indent="0" algn="just">
              <a:buNone/>
            </a:pPr>
            <a:r>
              <a:rPr lang="en-US" dirty="0">
                <a:latin typeface="Times" panose="02020603050405020304" pitchFamily="18" charset="0"/>
                <a:cs typeface="Times" panose="02020603050405020304" pitchFamily="18" charset="0"/>
              </a:rPr>
              <a:t>We create a categorical political-preference variable with the following categories: “</a:t>
            </a:r>
            <a:r>
              <a:rPr lang="en-US" i="1" dirty="0">
                <a:latin typeface="Times" panose="02020603050405020304" pitchFamily="18" charset="0"/>
                <a:cs typeface="Times" panose="02020603050405020304" pitchFamily="18" charset="0"/>
              </a:rPr>
              <a:t>Conservative Party</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Liberal Party/SDP</a:t>
            </a:r>
            <a:r>
              <a:rPr lang="en-US" dirty="0">
                <a:latin typeface="Times" panose="02020603050405020304" pitchFamily="18" charset="0"/>
                <a:cs typeface="Times" panose="02020603050405020304" pitchFamily="18" charset="0"/>
              </a:rPr>
              <a:t>”, “</a:t>
            </a:r>
            <a:r>
              <a:rPr lang="en-US" i="1" dirty="0" err="1">
                <a:latin typeface="Times" panose="02020603050405020304" pitchFamily="18" charset="0"/>
                <a:cs typeface="Times" panose="02020603050405020304" pitchFamily="18" charset="0"/>
              </a:rPr>
              <a:t>Labour</a:t>
            </a:r>
            <a:r>
              <a:rPr lang="en-US" i="1" dirty="0">
                <a:latin typeface="Times" panose="02020603050405020304" pitchFamily="18" charset="0"/>
                <a:cs typeface="Times" panose="02020603050405020304" pitchFamily="18" charset="0"/>
              </a:rPr>
              <a:t> Party</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Other Parties</a:t>
            </a:r>
            <a:r>
              <a:rPr lang="en-US" dirty="0">
                <a:latin typeface="Times" panose="02020603050405020304" pitchFamily="18" charset="0"/>
                <a:cs typeface="Times" panose="02020603050405020304" pitchFamily="18" charset="0"/>
              </a:rPr>
              <a:t>” and “</a:t>
            </a:r>
            <a:r>
              <a:rPr lang="en-US" i="1" dirty="0">
                <a:latin typeface="Times" pitchFamily="18" charset="0"/>
              </a:rPr>
              <a:t>No Political Preferences</a:t>
            </a:r>
            <a:r>
              <a:rPr lang="en-US" dirty="0">
                <a:latin typeface="Times" pitchFamily="18" charset="0"/>
              </a:rPr>
              <a:t>”.</a:t>
            </a:r>
            <a:endParaRPr lang="fr-FR" dirty="0">
              <a:latin typeface="Times" pitchFamily="18" charset="0"/>
            </a:endParaRPr>
          </a:p>
        </p:txBody>
      </p:sp>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18</a:t>
            </a:fld>
            <a:endParaRPr lang="en-GB"/>
          </a:p>
        </p:txBody>
      </p:sp>
    </p:spTree>
    <p:extLst>
      <p:ext uri="{BB962C8B-B14F-4D97-AF65-F5344CB8AC3E}">
        <p14:creationId xmlns:p14="http://schemas.microsoft.com/office/powerpoint/2010/main" val="164239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1235" y="260649"/>
            <a:ext cx="10572565" cy="5865515"/>
          </a:xfrm>
        </p:spPr>
        <p:txBody>
          <a:bodyPr>
            <a:normAutofit/>
          </a:bodyPr>
          <a:lstStyle/>
          <a:p>
            <a:pPr marL="0" indent="0">
              <a:buNone/>
            </a:pPr>
            <a:r>
              <a:rPr lang="en-US" b="1" dirty="0">
                <a:solidFill>
                  <a:srgbClr val="FF0000"/>
                </a:solidFill>
                <a:latin typeface="Times" pitchFamily="18" charset="0"/>
              </a:rPr>
              <a:t>Germany. SOEP (1985-2018)</a:t>
            </a:r>
          </a:p>
          <a:p>
            <a:pPr marL="0" indent="0">
              <a:buNone/>
            </a:pPr>
            <a:endParaRPr lang="en-US" sz="3000" dirty="0">
              <a:latin typeface="Times" pitchFamily="18" charset="0"/>
              <a:ea typeface="Calibri"/>
            </a:endParaRPr>
          </a:p>
          <a:p>
            <a:pPr marL="0" indent="0" algn="just">
              <a:buNone/>
            </a:pPr>
            <a:r>
              <a:rPr lang="en-GB" sz="3000" dirty="0">
                <a:latin typeface="Times New Roman"/>
                <a:ea typeface="Calibri"/>
              </a:rPr>
              <a:t>Respondents are asked “</a:t>
            </a:r>
            <a:r>
              <a:rPr lang="en-US" sz="3000" i="1" dirty="0">
                <a:latin typeface="Times New Roman"/>
                <a:ea typeface="Times New Roman"/>
              </a:rPr>
              <a:t>Many people in Germany lean towards one party in the long term, even if they occasionally vote for another party. </a:t>
            </a:r>
            <a:r>
              <a:rPr lang="en-US" sz="3000" i="1" dirty="0">
                <a:latin typeface="Times New Roman"/>
                <a:ea typeface="Calibri"/>
              </a:rPr>
              <a:t>Do you lean towards a particular party?</a:t>
            </a:r>
            <a:r>
              <a:rPr lang="en-US" sz="3000" dirty="0">
                <a:latin typeface="Times New Roman"/>
                <a:ea typeface="Calibri"/>
              </a:rPr>
              <a:t>”. </a:t>
            </a:r>
          </a:p>
          <a:p>
            <a:pPr marL="0" indent="0" algn="just">
              <a:buNone/>
            </a:pPr>
            <a:r>
              <a:rPr lang="en-US" sz="3000" dirty="0">
                <a:latin typeface="Times New Roman"/>
                <a:ea typeface="Calibri"/>
              </a:rPr>
              <a:t>If respondents answered “</a:t>
            </a:r>
            <a:r>
              <a:rPr lang="en-US" sz="3000" i="1" dirty="0">
                <a:latin typeface="Times New Roman"/>
                <a:ea typeface="Calibri"/>
              </a:rPr>
              <a:t>Yes</a:t>
            </a:r>
            <a:r>
              <a:rPr lang="en-US" sz="3000" dirty="0">
                <a:latin typeface="Times New Roman"/>
                <a:ea typeface="Calibri"/>
              </a:rPr>
              <a:t>”, they were then asked: “</a:t>
            </a:r>
            <a:r>
              <a:rPr lang="en-US" sz="3000" i="1" dirty="0">
                <a:latin typeface="Times New Roman"/>
                <a:ea typeface="Calibri"/>
              </a:rPr>
              <a:t>Toward which party do you lean?</a:t>
            </a:r>
            <a:r>
              <a:rPr lang="en-US" sz="3000" dirty="0">
                <a:latin typeface="Times New Roman"/>
                <a:ea typeface="Calibri"/>
              </a:rPr>
              <a:t>”. </a:t>
            </a:r>
          </a:p>
          <a:p>
            <a:pPr marL="0" indent="0" algn="just">
              <a:buNone/>
            </a:pPr>
            <a:endParaRPr lang="en-US" sz="3000" dirty="0">
              <a:latin typeface="Times New Roman"/>
              <a:ea typeface="Calibri"/>
            </a:endParaRPr>
          </a:p>
          <a:p>
            <a:pPr marL="0" indent="0" algn="just">
              <a:buNone/>
            </a:pPr>
            <a:r>
              <a:rPr lang="en-US" sz="3000" dirty="0">
                <a:latin typeface="Times New Roman"/>
                <a:ea typeface="Calibri"/>
              </a:rPr>
              <a:t>Our political-preference variable in Germany has the following categories: “</a:t>
            </a:r>
            <a:r>
              <a:rPr lang="en-US" sz="3000" i="1" dirty="0">
                <a:latin typeface="Times New Roman"/>
                <a:ea typeface="Calibri"/>
              </a:rPr>
              <a:t>CDU/CSU</a:t>
            </a:r>
            <a:r>
              <a:rPr lang="en-US" sz="3000" dirty="0">
                <a:latin typeface="Times New Roman"/>
                <a:ea typeface="Calibri"/>
              </a:rPr>
              <a:t>”, “</a:t>
            </a:r>
            <a:r>
              <a:rPr lang="en-US" sz="3000" i="1" dirty="0">
                <a:latin typeface="Times New Roman"/>
                <a:ea typeface="Calibri"/>
              </a:rPr>
              <a:t>FPD</a:t>
            </a:r>
            <a:r>
              <a:rPr lang="en-US" sz="3000" dirty="0">
                <a:latin typeface="Times New Roman"/>
                <a:ea typeface="Calibri"/>
              </a:rPr>
              <a:t>”, “</a:t>
            </a:r>
            <a:r>
              <a:rPr lang="en-US" sz="3000" i="1" dirty="0">
                <a:latin typeface="Times New Roman"/>
                <a:ea typeface="Calibri"/>
              </a:rPr>
              <a:t>SPD</a:t>
            </a:r>
            <a:r>
              <a:rPr lang="en-US" sz="3000" dirty="0">
                <a:latin typeface="Times New Roman"/>
                <a:ea typeface="Calibri"/>
              </a:rPr>
              <a:t>”, “</a:t>
            </a:r>
            <a:r>
              <a:rPr lang="en-US" sz="3000" i="1" dirty="0">
                <a:latin typeface="Times New Roman"/>
                <a:ea typeface="Calibri"/>
              </a:rPr>
              <a:t>Other Parties</a:t>
            </a:r>
            <a:r>
              <a:rPr lang="en-US" sz="3000" dirty="0">
                <a:latin typeface="Times New Roman"/>
                <a:ea typeface="Calibri"/>
              </a:rPr>
              <a:t>” and “</a:t>
            </a:r>
            <a:r>
              <a:rPr lang="en-US" sz="3000" i="1" dirty="0">
                <a:latin typeface="Times New Roman"/>
                <a:ea typeface="Calibri"/>
              </a:rPr>
              <a:t>No Political Preferences</a:t>
            </a:r>
            <a:r>
              <a:rPr lang="en-US" sz="3000" dirty="0">
                <a:latin typeface="Times New Roman"/>
                <a:ea typeface="Calibri"/>
              </a:rPr>
              <a:t>”. </a:t>
            </a:r>
            <a:endParaRPr lang="fr-FR" sz="3000" dirty="0">
              <a:latin typeface="Times" pitchFamily="18" charset="0"/>
            </a:endParaRPr>
          </a:p>
        </p:txBody>
      </p:sp>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19</a:t>
            </a:fld>
            <a:endParaRPr lang="en-GB"/>
          </a:p>
        </p:txBody>
      </p:sp>
    </p:spTree>
    <p:extLst>
      <p:ext uri="{BB962C8B-B14F-4D97-AF65-F5344CB8AC3E}">
        <p14:creationId xmlns:p14="http://schemas.microsoft.com/office/powerpoint/2010/main" val="4093824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0935056" cy="6428782"/>
          </a:xfrm>
        </p:spPr>
        <p:txBody>
          <a:bodyPr anchor="t" anchorCtr="0">
            <a:normAutofit/>
          </a:bodyPr>
          <a:lstStyle/>
          <a:p>
            <a:r>
              <a:rPr lang="en-GB" sz="4000" dirty="0">
                <a:latin typeface="Calibri body"/>
              </a:rPr>
              <a:t>With the WAP conference</a:t>
            </a:r>
            <a:r>
              <a:rPr lang="fr-LU" sz="4000" dirty="0">
                <a:latin typeface="Calibri body"/>
              </a:rPr>
              <a:t>: </a:t>
            </a:r>
            <a:br>
              <a:rPr lang="fr-LU" sz="4000" dirty="0">
                <a:latin typeface="Calibri body"/>
              </a:rPr>
            </a:br>
            <a:br>
              <a:rPr lang="fr-LU" sz="4000" dirty="0">
                <a:latin typeface="Calibri body"/>
              </a:rPr>
            </a:br>
            <a:r>
              <a:rPr lang="en-US" sz="4000" dirty="0">
                <a:latin typeface="Calibri body"/>
              </a:rPr>
              <a:t>we would like to take stock of recent evidence on </a:t>
            </a:r>
            <a:r>
              <a:rPr lang="en-US" sz="4000" b="1" dirty="0">
                <a:latin typeface="Calibri body"/>
              </a:rPr>
              <a:t>individual and collective behavior in the light of repeated shocks </a:t>
            </a:r>
            <a:r>
              <a:rPr lang="en-US" sz="4000" dirty="0">
                <a:latin typeface="Calibri body"/>
              </a:rPr>
              <a:t>(…) as well as on </a:t>
            </a:r>
            <a:r>
              <a:rPr lang="en-US" sz="4000" b="1" dirty="0">
                <a:latin typeface="Calibri body"/>
              </a:rPr>
              <a:t>consequences and implications</a:t>
            </a:r>
            <a:r>
              <a:rPr lang="en-US" sz="4000" dirty="0">
                <a:latin typeface="Calibri body"/>
              </a:rPr>
              <a:t> for (…).</a:t>
            </a:r>
            <a:endParaRPr lang="en-GB" sz="4000" dirty="0">
              <a:solidFill>
                <a:srgbClr val="FF0000"/>
              </a:solidFill>
              <a:latin typeface="Calibri body"/>
            </a:endParaRPr>
          </a:p>
        </p:txBody>
      </p:sp>
    </p:spTree>
    <p:extLst>
      <p:ext uri="{BB962C8B-B14F-4D97-AF65-F5344CB8AC3E}">
        <p14:creationId xmlns:p14="http://schemas.microsoft.com/office/powerpoint/2010/main" val="2064007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77049" y="260649"/>
            <a:ext cx="10422384" cy="6153547"/>
          </a:xfrm>
        </p:spPr>
        <p:txBody>
          <a:bodyPr/>
          <a:lstStyle/>
          <a:p>
            <a:pPr marL="0" indent="0" algn="just">
              <a:spcAft>
                <a:spcPts val="800"/>
              </a:spcAft>
              <a:buNone/>
            </a:pPr>
            <a:r>
              <a:rPr lang="en-GB" sz="3600" dirty="0">
                <a:latin typeface="Times New Roman"/>
                <a:ea typeface="Calibri"/>
              </a:rPr>
              <a:t>Our estimation samples cover individuals aged 18-65 who are not retired and with valid information on economic insecurity, household </a:t>
            </a:r>
            <a:r>
              <a:rPr lang="en-GB" sz="3600" dirty="0" err="1">
                <a:latin typeface="Times New Roman"/>
                <a:ea typeface="Calibri"/>
              </a:rPr>
              <a:t>equivalized</a:t>
            </a:r>
            <a:r>
              <a:rPr lang="en-GB" sz="3600" dirty="0">
                <a:latin typeface="Times New Roman"/>
                <a:ea typeface="Calibri"/>
              </a:rPr>
              <a:t> income and political preferences. </a:t>
            </a:r>
          </a:p>
          <a:p>
            <a:pPr marL="0" indent="0" algn="just">
              <a:spcAft>
                <a:spcPts val="800"/>
              </a:spcAft>
              <a:buNone/>
            </a:pPr>
            <a:endParaRPr lang="en-GB" sz="3600" dirty="0">
              <a:latin typeface="Times New Roman"/>
              <a:ea typeface="Calibri"/>
            </a:endParaRPr>
          </a:p>
          <a:p>
            <a:pPr marL="0" indent="0" algn="just">
              <a:spcAft>
                <a:spcPts val="800"/>
              </a:spcAft>
              <a:buNone/>
            </a:pPr>
            <a:r>
              <a:rPr lang="en-GB" sz="3600" dirty="0">
                <a:latin typeface="Times New Roman"/>
                <a:ea typeface="Calibri"/>
              </a:rPr>
              <a:t>This produces 67,844 observations in the BHPS and </a:t>
            </a:r>
            <a:r>
              <a:rPr lang="en-US" sz="3600" dirty="0">
                <a:latin typeface="Times New Roman"/>
                <a:ea typeface="Calibri"/>
              </a:rPr>
              <a:t>230,934 </a:t>
            </a:r>
            <a:r>
              <a:rPr lang="en-GB" sz="3600" dirty="0">
                <a:latin typeface="Times New Roman"/>
                <a:ea typeface="Calibri"/>
              </a:rPr>
              <a:t>in the SOEP</a:t>
            </a:r>
            <a:endParaRPr lang="fr-FR" sz="3600" dirty="0">
              <a:ea typeface="Calibri"/>
              <a:cs typeface="Times New Roman"/>
            </a:endParaRPr>
          </a:p>
        </p:txBody>
      </p:sp>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20</a:t>
            </a:fld>
            <a:endParaRPr lang="en-GB"/>
          </a:p>
        </p:txBody>
      </p:sp>
    </p:spTree>
    <p:extLst>
      <p:ext uri="{BB962C8B-B14F-4D97-AF65-F5344CB8AC3E}">
        <p14:creationId xmlns:p14="http://schemas.microsoft.com/office/powerpoint/2010/main" val="3280699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9899" y="0"/>
            <a:ext cx="11372295" cy="6309320"/>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Regression Analysis</a:t>
            </a:r>
          </a:p>
          <a:p>
            <a:pPr marL="0" indent="0" algn="just">
              <a:buNone/>
            </a:pPr>
            <a:r>
              <a:rPr lang="en-US" sz="3600" dirty="0">
                <a:latin typeface="Times New Roman" panose="02020603050405020304" pitchFamily="18" charset="0"/>
                <a:cs typeface="Times New Roman" panose="02020603050405020304" pitchFamily="18" charset="0"/>
              </a:rPr>
              <a:t>We estimate regressions for political preference of this type:</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vector </a:t>
            </a:r>
            <a:r>
              <a:rPr lang="en-US" sz="3600" i="1" dirty="0">
                <a:latin typeface="Times New Roman" panose="02020603050405020304" pitchFamily="18" charset="0"/>
                <a:cs typeface="Times New Roman" panose="02020603050405020304" pitchFamily="18" charset="0"/>
              </a:rPr>
              <a:t>X</a:t>
            </a:r>
            <a:r>
              <a:rPr lang="en-US" sz="3600" dirty="0">
                <a:latin typeface="Times New Roman" panose="02020603050405020304" pitchFamily="18" charset="0"/>
                <a:cs typeface="Times New Roman" panose="02020603050405020304" pitchFamily="18" charset="0"/>
              </a:rPr>
              <a:t> includes home-ownership (a wealth proxy). Both </a:t>
            </a:r>
            <a:r>
              <a:rPr lang="en-GB" sz="3600" dirty="0">
                <a:latin typeface="Times New Roman"/>
                <a:ea typeface="Calibri"/>
              </a:rPr>
              <a:t>economic insecurity and equivalized household income are standardized so that the estimated </a:t>
            </a:r>
            <a:r>
              <a:rPr lang="en-GB" sz="3600" dirty="0" err="1">
                <a:latin typeface="Times New Roman"/>
                <a:ea typeface="Calibri"/>
              </a:rPr>
              <a:t>coeff</a:t>
            </a:r>
            <a:r>
              <a:rPr lang="en-GB" sz="3600" dirty="0">
                <a:latin typeface="Times New Roman"/>
                <a:ea typeface="Calibri"/>
              </a:rPr>
              <a:t> refer to the effect of a one-std change in these vars.</a:t>
            </a:r>
          </a:p>
          <a:p>
            <a:pPr marL="0" indent="0" algn="just">
              <a:buNone/>
            </a:pPr>
            <a:r>
              <a:rPr lang="en-US" sz="3600" dirty="0">
                <a:latin typeface="Times New Roman" panose="02020603050405020304" pitchFamily="18" charset="0"/>
                <a:cs typeface="Times New Roman" panose="02020603050405020304" pitchFamily="18" charset="0"/>
              </a:rPr>
              <a:t>We use lagged values of </a:t>
            </a:r>
            <a:r>
              <a:rPr lang="en-US" sz="3600" dirty="0" err="1">
                <a:latin typeface="Times New Roman" panose="02020603050405020304" pitchFamily="18" charset="0"/>
                <a:cs typeface="Times New Roman" panose="02020603050405020304" pitchFamily="18" charset="0"/>
              </a:rPr>
              <a:t>HHinc</a:t>
            </a:r>
            <a:r>
              <a:rPr lang="en-US" sz="3600" dirty="0">
                <a:latin typeface="Times New Roman" panose="02020603050405020304" pitchFamily="18" charset="0"/>
                <a:cs typeface="Times New Roman" panose="02020603050405020304" pitchFamily="18" charset="0"/>
              </a:rPr>
              <a:t> and I to attenuate endogeneity concerns.</a:t>
            </a:r>
          </a:p>
        </p:txBody>
      </p:sp>
      <p:pic>
        <p:nvPicPr>
          <p:cNvPr id="5" name="Picture 4">
            <a:extLst>
              <a:ext uri="{FF2B5EF4-FFF2-40B4-BE49-F238E27FC236}">
                <a16:creationId xmlns:a16="http://schemas.microsoft.com/office/drawing/2014/main" id="{5DEFA30F-2A07-4751-848D-FB2645FB52A6}"/>
              </a:ext>
            </a:extLst>
          </p:cNvPr>
          <p:cNvPicPr>
            <a:picLocks noChangeAspect="1"/>
          </p:cNvPicPr>
          <p:nvPr/>
        </p:nvPicPr>
        <p:blipFill>
          <a:blip r:embed="rId2"/>
          <a:stretch>
            <a:fillRect/>
          </a:stretch>
        </p:blipFill>
        <p:spPr>
          <a:xfrm>
            <a:off x="545297" y="1526959"/>
            <a:ext cx="11200890" cy="1553591"/>
          </a:xfrm>
          <a:prstGeom prst="rect">
            <a:avLst/>
          </a:prstGeom>
        </p:spPr>
      </p:pic>
    </p:spTree>
    <p:extLst>
      <p:ext uri="{BB962C8B-B14F-4D97-AF65-F5344CB8AC3E}">
        <p14:creationId xmlns:p14="http://schemas.microsoft.com/office/powerpoint/2010/main" val="3376192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4624"/>
            <a:ext cx="8229600" cy="720080"/>
          </a:xfrm>
        </p:spPr>
        <p:txBody>
          <a:bodyPr>
            <a:noAutofit/>
          </a:bodyPr>
          <a:lstStyle/>
          <a:p>
            <a:pPr marL="0" indent="0" algn="just">
              <a:buNone/>
            </a:pPr>
            <a:r>
              <a:rPr lang="en-US" sz="3600" dirty="0">
                <a:latin typeface="Times New Roman" panose="02020603050405020304" pitchFamily="18" charset="0"/>
                <a:cs typeface="Times New Roman" panose="02020603050405020304" pitchFamily="18" charset="0"/>
              </a:rPr>
              <a:t>Probability of Supporting a Party: logit </a:t>
            </a:r>
          </a:p>
        </p:txBody>
      </p:sp>
      <p:sp>
        <p:nvSpPr>
          <p:cNvPr id="2" name="ZoneTexte 1"/>
          <p:cNvSpPr txBox="1"/>
          <p:nvPr/>
        </p:nvSpPr>
        <p:spPr>
          <a:xfrm>
            <a:off x="719091" y="4912656"/>
            <a:ext cx="10733103" cy="1661993"/>
          </a:xfrm>
          <a:prstGeom prst="rect">
            <a:avLst/>
          </a:prstGeom>
          <a:noFill/>
        </p:spPr>
        <p:txBody>
          <a:bodyPr wrap="square" rtlCol="0">
            <a:spAutoFit/>
          </a:bodyPr>
          <a:lstStyle/>
          <a:p>
            <a:pPr algn="just"/>
            <a:r>
              <a:rPr lang="en-GB" sz="3400" dirty="0">
                <a:latin typeface="Times New Roman"/>
                <a:ea typeface="Calibri"/>
              </a:rPr>
              <a:t>A one standard-deviation rise in economic insecurity at </a:t>
            </a:r>
            <a:r>
              <a:rPr lang="en-GB" sz="3400" i="1" dirty="0">
                <a:latin typeface="Times New Roman"/>
                <a:ea typeface="Calibri"/>
              </a:rPr>
              <a:t>t</a:t>
            </a:r>
            <a:r>
              <a:rPr lang="en-GB" sz="3400" dirty="0">
                <a:latin typeface="Times New Roman"/>
                <a:ea typeface="Calibri"/>
              </a:rPr>
              <a:t> increases the probability of supporting any party at </a:t>
            </a:r>
            <a:r>
              <a:rPr lang="en-GB" sz="3400" i="1" dirty="0">
                <a:latin typeface="Times New Roman"/>
                <a:ea typeface="Calibri"/>
              </a:rPr>
              <a:t>t+1</a:t>
            </a:r>
            <a:r>
              <a:rPr lang="en-GB" sz="3400" dirty="0">
                <a:latin typeface="Times New Roman"/>
                <a:ea typeface="Calibri"/>
              </a:rPr>
              <a:t> by about 1% points in both the UK and Germany.</a:t>
            </a:r>
            <a:endParaRPr lang="fr-FR" sz="3400" dirty="0"/>
          </a:p>
        </p:txBody>
      </p:sp>
      <p:pic>
        <p:nvPicPr>
          <p:cNvPr id="6" name="Picture 5">
            <a:extLst>
              <a:ext uri="{FF2B5EF4-FFF2-40B4-BE49-F238E27FC236}">
                <a16:creationId xmlns:a16="http://schemas.microsoft.com/office/drawing/2014/main" id="{AD54E035-9296-45B9-95AC-BD027438DD87}"/>
              </a:ext>
            </a:extLst>
          </p:cNvPr>
          <p:cNvPicPr>
            <a:picLocks noChangeAspect="1"/>
          </p:cNvPicPr>
          <p:nvPr/>
        </p:nvPicPr>
        <p:blipFill>
          <a:blip r:embed="rId2"/>
          <a:stretch>
            <a:fillRect/>
          </a:stretch>
        </p:blipFill>
        <p:spPr>
          <a:xfrm>
            <a:off x="881385" y="927807"/>
            <a:ext cx="10421045" cy="3821746"/>
          </a:xfrm>
          <a:prstGeom prst="rect">
            <a:avLst/>
          </a:prstGeom>
        </p:spPr>
      </p:pic>
    </p:spTree>
    <p:extLst>
      <p:ext uri="{BB962C8B-B14F-4D97-AF65-F5344CB8AC3E}">
        <p14:creationId xmlns:p14="http://schemas.microsoft.com/office/powerpoint/2010/main" val="2570284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8091" y="44624"/>
            <a:ext cx="10788693" cy="720080"/>
          </a:xfrm>
        </p:spPr>
        <p:txBody>
          <a:bodyPr>
            <a:noAutofit/>
          </a:bodyPr>
          <a:lstStyle/>
          <a:p>
            <a:pPr marL="0" indent="0" algn="just">
              <a:buNone/>
            </a:pPr>
            <a:r>
              <a:rPr lang="en-GB" sz="3600" dirty="0">
                <a:latin typeface="Times New Roman"/>
                <a:ea typeface="Calibri"/>
              </a:rPr>
              <a:t>Economic insecurity mainly benefits Right-wing parties: BHPS</a:t>
            </a:r>
            <a:r>
              <a:rPr lang="en-GB" dirty="0">
                <a:latin typeface="Times New Roman"/>
                <a:ea typeface="Calibri"/>
              </a:rPr>
              <a:t> multinomial logit</a:t>
            </a:r>
            <a:endParaRPr lang="en-US"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8DAF11F5-33FA-4D59-815D-B5EBA8784349}"/>
              </a:ext>
            </a:extLst>
          </p:cNvPr>
          <p:cNvPicPr>
            <a:picLocks noChangeAspect="1"/>
          </p:cNvPicPr>
          <p:nvPr/>
        </p:nvPicPr>
        <p:blipFill>
          <a:blip r:embed="rId2"/>
          <a:stretch>
            <a:fillRect/>
          </a:stretch>
        </p:blipFill>
        <p:spPr>
          <a:xfrm>
            <a:off x="548091" y="1695635"/>
            <a:ext cx="10712224" cy="3346882"/>
          </a:xfrm>
          <a:prstGeom prst="rect">
            <a:avLst/>
          </a:prstGeom>
        </p:spPr>
      </p:pic>
    </p:spTree>
    <p:extLst>
      <p:ext uri="{BB962C8B-B14F-4D97-AF65-F5344CB8AC3E}">
        <p14:creationId xmlns:p14="http://schemas.microsoft.com/office/powerpoint/2010/main" val="554729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9495" y="44624"/>
            <a:ext cx="11372295" cy="720080"/>
          </a:xfrm>
        </p:spPr>
        <p:txBody>
          <a:bodyPr>
            <a:noAutofit/>
          </a:bodyPr>
          <a:lstStyle/>
          <a:p>
            <a:pPr marL="0" indent="0" algn="just">
              <a:buNone/>
            </a:pPr>
            <a:r>
              <a:rPr lang="en-GB" sz="3600" dirty="0">
                <a:latin typeface="Times New Roman"/>
                <a:ea typeface="Calibri"/>
              </a:rPr>
              <a:t>Economic insecurity mainly benefits Right-wing parties: SOEP</a:t>
            </a:r>
            <a:r>
              <a:rPr lang="en-GB" dirty="0">
                <a:latin typeface="Times New Roman"/>
                <a:ea typeface="Calibri"/>
              </a:rPr>
              <a:t> multinomial logit</a:t>
            </a: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857C0CA-588F-44EE-82CD-487DFBA9C265}"/>
              </a:ext>
            </a:extLst>
          </p:cNvPr>
          <p:cNvPicPr>
            <a:picLocks noChangeAspect="1"/>
          </p:cNvPicPr>
          <p:nvPr/>
        </p:nvPicPr>
        <p:blipFill>
          <a:blip r:embed="rId2"/>
          <a:stretch>
            <a:fillRect/>
          </a:stretch>
        </p:blipFill>
        <p:spPr>
          <a:xfrm>
            <a:off x="296372" y="1748901"/>
            <a:ext cx="11246839" cy="3258105"/>
          </a:xfrm>
          <a:prstGeom prst="rect">
            <a:avLst/>
          </a:prstGeom>
        </p:spPr>
      </p:pic>
    </p:spTree>
    <p:extLst>
      <p:ext uri="{BB962C8B-B14F-4D97-AF65-F5344CB8AC3E}">
        <p14:creationId xmlns:p14="http://schemas.microsoft.com/office/powerpoint/2010/main" val="980234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65825" y="44624"/>
            <a:ext cx="10990556"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Heterogeneity</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effect of insecurity on RW preferences is larger for those who are </a:t>
            </a:r>
            <a:r>
              <a:rPr lang="en-US" sz="3600" dirty="0">
                <a:solidFill>
                  <a:srgbClr val="FF0000"/>
                </a:solidFill>
                <a:latin typeface="Times New Roman" panose="02020603050405020304" pitchFamily="18" charset="0"/>
                <a:cs typeface="Times New Roman" panose="02020603050405020304" pitchFamily="18" charset="0"/>
              </a:rPr>
              <a:t>married</a:t>
            </a:r>
            <a:r>
              <a:rPr lang="en-US" sz="3600" dirty="0">
                <a:latin typeface="Times New Roman" panose="02020603050405020304" pitchFamily="18" charset="0"/>
                <a:cs typeface="Times New Roman" panose="02020603050405020304" pitchFamily="18" charset="0"/>
              </a:rPr>
              <a:t> and those who are </a:t>
            </a:r>
            <a:r>
              <a:rPr lang="en-US" sz="3600" dirty="0">
                <a:solidFill>
                  <a:srgbClr val="FF0000"/>
                </a:solidFill>
                <a:latin typeface="Times New Roman" panose="02020603050405020304" pitchFamily="18" charset="0"/>
                <a:cs typeface="Times New Roman" panose="02020603050405020304" pitchFamily="18" charset="0"/>
              </a:rPr>
              <a:t>parents</a:t>
            </a:r>
            <a:r>
              <a:rPr lang="en-US" sz="3600" dirty="0">
                <a:latin typeface="Times New Roman" panose="02020603050405020304" pitchFamily="18" charset="0"/>
                <a:cs typeface="Times New Roman" panose="02020603050405020304" pitchFamily="18" charset="0"/>
              </a:rPr>
              <a:t>.</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It is also somewhat more pronounced post-2000 than pre-2000.</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No difference by income, or for homeowners vs. renters</a:t>
            </a:r>
          </a:p>
        </p:txBody>
      </p:sp>
    </p:spTree>
    <p:extLst>
      <p:ext uri="{BB962C8B-B14F-4D97-AF65-F5344CB8AC3E}">
        <p14:creationId xmlns:p14="http://schemas.microsoft.com/office/powerpoint/2010/main" val="140905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43379" y="188640"/>
            <a:ext cx="10510421" cy="6167709"/>
          </a:xfrm>
        </p:spPr>
        <p:txBody>
          <a:bodyPr>
            <a:normAutofit/>
          </a:bodyPr>
          <a:lstStyle/>
          <a:p>
            <a:pPr marL="0" indent="0">
              <a:buNone/>
            </a:pPr>
            <a:r>
              <a:rPr lang="en-US" b="1" dirty="0">
                <a:solidFill>
                  <a:srgbClr val="FF0000"/>
                </a:solidFill>
                <a:latin typeface="Times New Roman" panose="02020603050405020304" pitchFamily="18" charset="0"/>
                <a:cs typeface="Times New Roman" panose="02020603050405020304" pitchFamily="18" charset="0"/>
              </a:rPr>
              <a:t>USA UAS data. 2016 Presidential Election</a:t>
            </a:r>
          </a:p>
          <a:p>
            <a:pPr marL="0" indent="0">
              <a:buNone/>
            </a:pPr>
            <a:endParaRPr lang="en-US" dirty="0">
              <a:latin typeface="Times" pitchFamily="18" charset="0"/>
            </a:endParaRPr>
          </a:p>
          <a:p>
            <a:pPr marL="0" indent="0" algn="just">
              <a:buNone/>
            </a:pPr>
            <a:r>
              <a:rPr lang="en-US" sz="3000" dirty="0">
                <a:latin typeface="Times" pitchFamily="18" charset="0"/>
                <a:ea typeface="Calibri"/>
              </a:rPr>
              <a:t>UAS is a panel of households of approximately 6,500 respondents representative of the entire United States. The study is an Internet panel, and respondents answer surveys online at their time of choosing. </a:t>
            </a:r>
          </a:p>
          <a:p>
            <a:pPr marL="0" indent="0" algn="just">
              <a:buNone/>
            </a:pPr>
            <a:endParaRPr lang="en-US" sz="3000" dirty="0">
              <a:latin typeface="Times" pitchFamily="18" charset="0"/>
              <a:ea typeface="Calibri"/>
            </a:endParaRPr>
          </a:p>
          <a:p>
            <a:pPr marL="0" indent="0" algn="just">
              <a:buNone/>
            </a:pPr>
            <a:r>
              <a:rPr lang="en-US" sz="3000" dirty="0">
                <a:latin typeface="Times" pitchFamily="18" charset="0"/>
                <a:ea typeface="Calibri"/>
              </a:rPr>
              <a:t>From May 31</a:t>
            </a:r>
            <a:r>
              <a:rPr lang="en-US" sz="3000" baseline="30000" dirty="0">
                <a:latin typeface="Times" pitchFamily="18" charset="0"/>
                <a:ea typeface="Calibri"/>
              </a:rPr>
              <a:t>st</a:t>
            </a:r>
            <a:r>
              <a:rPr lang="en-US" sz="3000" dirty="0">
                <a:latin typeface="Times" pitchFamily="18" charset="0"/>
                <a:ea typeface="Calibri"/>
              </a:rPr>
              <a:t> 2014 to August 2018, the University of Southern California conducted approximately 150 different UAS surveys on different topics such as consumer </a:t>
            </a:r>
            <a:r>
              <a:rPr lang="en-US" sz="3000" dirty="0" err="1">
                <a:latin typeface="Times" pitchFamily="18" charset="0"/>
                <a:ea typeface="Calibri"/>
              </a:rPr>
              <a:t>behaviour</a:t>
            </a:r>
            <a:r>
              <a:rPr lang="en-US" sz="3000" dirty="0">
                <a:latin typeface="Times" pitchFamily="18" charset="0"/>
                <a:ea typeface="Calibri"/>
              </a:rPr>
              <a:t>, financial literacy or health. All of these include income information. Individuals could reply to as many of these as they wanted.</a:t>
            </a:r>
          </a:p>
        </p:txBody>
      </p:sp>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26</a:t>
            </a:fld>
            <a:endParaRPr lang="en-GB"/>
          </a:p>
        </p:txBody>
      </p:sp>
    </p:spTree>
    <p:extLst>
      <p:ext uri="{BB962C8B-B14F-4D97-AF65-F5344CB8AC3E}">
        <p14:creationId xmlns:p14="http://schemas.microsoft.com/office/powerpoint/2010/main" val="361419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5926" y="299790"/>
            <a:ext cx="10767874" cy="5896824"/>
          </a:xfrm>
        </p:spPr>
        <p:txBody>
          <a:bodyPr/>
          <a:lstStyle/>
          <a:p>
            <a:pPr marL="0" indent="0" algn="just">
              <a:buNone/>
            </a:pPr>
            <a:r>
              <a:rPr lang="en-US" sz="3000" dirty="0">
                <a:latin typeface="Times" pitchFamily="18" charset="0"/>
                <a:ea typeface="Calibri"/>
              </a:rPr>
              <a:t>There were 4,295 respondents in the UAS Election Poll Study wave (July 4</a:t>
            </a:r>
            <a:r>
              <a:rPr lang="en-US" sz="3000" baseline="30000" dirty="0">
                <a:latin typeface="Times" pitchFamily="18" charset="0"/>
                <a:ea typeface="Calibri"/>
              </a:rPr>
              <a:t>th</a:t>
            </a:r>
            <a:r>
              <a:rPr lang="en-US" sz="3000" dirty="0">
                <a:latin typeface="Times" pitchFamily="18" charset="0"/>
                <a:ea typeface="Calibri"/>
              </a:rPr>
              <a:t> to November 7</a:t>
            </a:r>
            <a:r>
              <a:rPr lang="en-US" sz="3000" baseline="30000" dirty="0">
                <a:latin typeface="Times" pitchFamily="18" charset="0"/>
                <a:ea typeface="Calibri"/>
              </a:rPr>
              <a:t>th</a:t>
            </a:r>
            <a:r>
              <a:rPr lang="en-US" sz="3000" dirty="0">
                <a:latin typeface="Times" pitchFamily="18" charset="0"/>
                <a:ea typeface="Calibri"/>
              </a:rPr>
              <a:t> 2016) who reported their probability (on a 0-100 scale) of voting in the election, and of voting for Trump, Clinton or any of the other candidates. </a:t>
            </a:r>
          </a:p>
          <a:p>
            <a:pPr marL="0" indent="0" algn="just">
              <a:buNone/>
            </a:pPr>
            <a:endParaRPr lang="en-US" sz="2000" dirty="0">
              <a:latin typeface="Times" pitchFamily="18" charset="0"/>
              <a:ea typeface="Calibri"/>
            </a:endParaRPr>
          </a:p>
          <a:p>
            <a:pPr marL="0" indent="0" algn="just">
              <a:buNone/>
            </a:pPr>
            <a:r>
              <a:rPr lang="en-US" sz="3000" dirty="0">
                <a:latin typeface="Times" pitchFamily="18" charset="0"/>
                <a:ea typeface="Calibri"/>
              </a:rPr>
              <a:t>2,358 respondents are between 18 and 60 years old, not retired and have at least five records of household income before the start of the election poll survey. </a:t>
            </a:r>
          </a:p>
          <a:p>
            <a:pPr marL="0" indent="0" algn="just">
              <a:buNone/>
            </a:pPr>
            <a:endParaRPr lang="en-US" sz="2000" dirty="0">
              <a:latin typeface="Times" pitchFamily="18" charset="0"/>
              <a:ea typeface="Calibri"/>
            </a:endParaRPr>
          </a:p>
          <a:p>
            <a:pPr marL="0" indent="0" algn="just">
              <a:buNone/>
            </a:pPr>
            <a:r>
              <a:rPr lang="en-US" sz="3000" dirty="0">
                <a:latin typeface="Times" pitchFamily="18" charset="0"/>
                <a:ea typeface="Calibri"/>
              </a:rPr>
              <a:t>On average, these 2,358 individuals had 28 income observations between the first study and the election poll study.</a:t>
            </a:r>
          </a:p>
        </p:txBody>
      </p:sp>
      <p:sp>
        <p:nvSpPr>
          <p:cNvPr id="4" name="Espace réservé du numéro de diapositive 3"/>
          <p:cNvSpPr>
            <a:spLocks noGrp="1"/>
          </p:cNvSpPr>
          <p:nvPr>
            <p:ph type="sldNum" sz="quarter" idx="12"/>
          </p:nvPr>
        </p:nvSpPr>
        <p:spPr/>
        <p:txBody>
          <a:bodyPr/>
          <a:lstStyle/>
          <a:p>
            <a:pPr>
              <a:defRPr/>
            </a:pPr>
            <a:fld id="{F46BA75F-CB79-412C-A5DD-1D2E0BCABABC}" type="slidenum">
              <a:rPr lang="en-GB" smtClean="0"/>
              <a:pPr>
                <a:defRPr/>
              </a:pPr>
              <a:t>27</a:t>
            </a:fld>
            <a:endParaRPr lang="en-GB"/>
          </a:p>
        </p:txBody>
      </p:sp>
    </p:spTree>
    <p:extLst>
      <p:ext uri="{BB962C8B-B14F-4D97-AF65-F5344CB8AC3E}">
        <p14:creationId xmlns:p14="http://schemas.microsoft.com/office/powerpoint/2010/main" val="291783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a:xfrm>
            <a:off x="8066856" y="6356351"/>
            <a:ext cx="2133600" cy="365125"/>
          </a:xfrm>
        </p:spPr>
        <p:txBody>
          <a:bodyPr/>
          <a:lstStyle/>
          <a:p>
            <a:pPr>
              <a:defRPr/>
            </a:pPr>
            <a:fld id="{F46BA75F-CB79-412C-A5DD-1D2E0BCABABC}" type="slidenum">
              <a:rPr lang="en-GB" smtClean="0"/>
              <a:pPr>
                <a:defRPr/>
              </a:pPr>
              <a:t>28</a:t>
            </a:fld>
            <a:endParaRPr lang="en-GB"/>
          </a:p>
        </p:txBody>
      </p:sp>
      <p:pic>
        <p:nvPicPr>
          <p:cNvPr id="7" name="Picture 6"/>
          <p:cNvPicPr>
            <a:picLocks noChangeAspect="1"/>
          </p:cNvPicPr>
          <p:nvPr/>
        </p:nvPicPr>
        <p:blipFill>
          <a:blip r:embed="rId2"/>
          <a:stretch>
            <a:fillRect/>
          </a:stretch>
        </p:blipFill>
        <p:spPr>
          <a:xfrm>
            <a:off x="8071792" y="2414635"/>
            <a:ext cx="2139008" cy="450278"/>
          </a:xfrm>
          <a:prstGeom prst="rect">
            <a:avLst/>
          </a:prstGeom>
        </p:spPr>
      </p:pic>
      <p:pic>
        <p:nvPicPr>
          <p:cNvPr id="3" name="Image 2"/>
          <p:cNvPicPr>
            <a:picLocks noChangeAspect="1"/>
          </p:cNvPicPr>
          <p:nvPr/>
        </p:nvPicPr>
        <p:blipFill>
          <a:blip r:embed="rId3"/>
          <a:stretch>
            <a:fillRect/>
          </a:stretch>
        </p:blipFill>
        <p:spPr>
          <a:xfrm>
            <a:off x="1487489" y="620688"/>
            <a:ext cx="9119181" cy="4536504"/>
          </a:xfrm>
          <a:prstGeom prst="rect">
            <a:avLst/>
          </a:prstGeom>
        </p:spPr>
      </p:pic>
    </p:spTree>
    <p:extLst>
      <p:ext uri="{BB962C8B-B14F-4D97-AF65-F5344CB8AC3E}">
        <p14:creationId xmlns:p14="http://schemas.microsoft.com/office/powerpoint/2010/main" val="3111228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75520" y="260648"/>
            <a:ext cx="8784976"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UK Understanding Society. </a:t>
            </a:r>
            <a:r>
              <a:rPr lang="en-US" sz="3600" b="1" dirty="0" err="1">
                <a:solidFill>
                  <a:srgbClr val="FF0000"/>
                </a:solidFill>
                <a:latin typeface="Times New Roman" panose="02020603050405020304" pitchFamily="18" charset="0"/>
                <a:cs typeface="Times New Roman" panose="02020603050405020304" pitchFamily="18" charset="0"/>
              </a:rPr>
              <a:t>Brexit</a:t>
            </a:r>
            <a:endParaRPr lang="en-US" sz="36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3600" b="1" dirty="0">
              <a:solidFill>
                <a:srgbClr val="FF0000"/>
              </a:solidFill>
              <a:latin typeface="Times New Roman" panose="02020603050405020304" pitchFamily="18" charset="0"/>
              <a:cs typeface="Times New Roman" panose="02020603050405020304" pitchFamily="18" charset="0"/>
            </a:endParaRPr>
          </a:p>
          <a:p>
            <a:pPr marL="0" indent="0" algn="just">
              <a:buNone/>
            </a:pP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88273" y="980729"/>
            <a:ext cx="11416682" cy="4524315"/>
          </a:xfrm>
          <a:prstGeom prst="rect">
            <a:avLst/>
          </a:prstGeom>
        </p:spPr>
        <p:txBody>
          <a:bodyPr wrap="square">
            <a:spAutoFit/>
          </a:bodyPr>
          <a:lstStyle/>
          <a:p>
            <a:pPr algn="just"/>
            <a:r>
              <a:rPr lang="en-US" sz="3200" dirty="0">
                <a:latin typeface="Times New Roman" panose="02020603050405020304" pitchFamily="18" charset="0"/>
                <a:cs typeface="Times New Roman" panose="02020603050405020304" pitchFamily="18" charset="0"/>
              </a:rPr>
              <a:t>Wave 8 UKHLS Respondents were asked “</a:t>
            </a:r>
            <a:r>
              <a:rPr lang="en-US" sz="3200" i="1" dirty="0">
                <a:latin typeface="Times New Roman" panose="02020603050405020304" pitchFamily="18" charset="0"/>
                <a:cs typeface="Times New Roman" panose="02020603050405020304" pitchFamily="18" charset="0"/>
              </a:rPr>
              <a:t>Should the United Kingdom remain a member of the European Union or leave the European Union?</a:t>
            </a:r>
            <a:r>
              <a:rPr lang="en-US" sz="3200" dirty="0">
                <a:latin typeface="Times New Roman" panose="02020603050405020304" pitchFamily="18" charset="0"/>
                <a:cs typeface="Times New Roman" panose="02020603050405020304" pitchFamily="18" charset="0"/>
              </a:rPr>
              <a:t>” </a:t>
            </a:r>
          </a:p>
          <a:p>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The question was asked in 2017 and 2018, over a year after the actual referendum (June 23</a:t>
            </a:r>
            <a:r>
              <a:rPr lang="en-US" sz="3200" baseline="30000" dirty="0">
                <a:latin typeface="Times New Roman" panose="02020603050405020304" pitchFamily="18" charset="0"/>
                <a:cs typeface="Times New Roman" panose="02020603050405020304" pitchFamily="18" charset="0"/>
              </a:rPr>
              <a:t>rd</a:t>
            </a:r>
            <a:r>
              <a:rPr lang="en-US" sz="3200" dirty="0">
                <a:latin typeface="Times New Roman" panose="02020603050405020304" pitchFamily="18" charset="0"/>
                <a:cs typeface="Times New Roman" panose="02020603050405020304" pitchFamily="18" charset="0"/>
              </a:rPr>
              <a:t> 2016).</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41% replied “</a:t>
            </a:r>
            <a:r>
              <a:rPr lang="en-US" sz="3200" i="1" dirty="0">
                <a:latin typeface="Times New Roman" panose="02020603050405020304" pitchFamily="18" charset="0"/>
                <a:cs typeface="Times New Roman" panose="02020603050405020304" pitchFamily="18" charset="0"/>
              </a:rPr>
              <a:t>Leave the EU</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143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0935056" cy="6428782"/>
          </a:xfrm>
        </p:spPr>
        <p:txBody>
          <a:bodyPr anchor="t" anchorCtr="0">
            <a:normAutofit/>
          </a:bodyPr>
          <a:lstStyle/>
          <a:p>
            <a:r>
              <a:rPr lang="en-GB" sz="4000" dirty="0">
                <a:latin typeface="Calibri body"/>
              </a:rPr>
              <a:t>With the WAP conference</a:t>
            </a:r>
            <a:r>
              <a:rPr lang="fr-LU" sz="4000" dirty="0">
                <a:latin typeface="Calibri body"/>
              </a:rPr>
              <a:t>: </a:t>
            </a:r>
            <a:br>
              <a:rPr lang="fr-LU" sz="4000" dirty="0">
                <a:latin typeface="Calibri body"/>
              </a:rPr>
            </a:br>
            <a:br>
              <a:rPr lang="fr-LU" sz="4000" dirty="0">
                <a:latin typeface="Calibri body"/>
              </a:rPr>
            </a:br>
            <a:r>
              <a:rPr lang="en-US" sz="4000" dirty="0">
                <a:latin typeface="Calibri body"/>
              </a:rPr>
              <a:t>we would like to take stock of recent evidence on </a:t>
            </a:r>
            <a:r>
              <a:rPr lang="en-US" sz="4000" b="1" dirty="0">
                <a:latin typeface="Calibri body"/>
              </a:rPr>
              <a:t>individual and collective behavior in the light of repeated shocks </a:t>
            </a:r>
            <a:r>
              <a:rPr lang="en-US" sz="4000" dirty="0">
                <a:latin typeface="Calibri body"/>
              </a:rPr>
              <a:t>(…) as well as on </a:t>
            </a:r>
            <a:r>
              <a:rPr lang="en-US" sz="4000" b="1" dirty="0">
                <a:latin typeface="Calibri body"/>
              </a:rPr>
              <a:t>consequences and implications</a:t>
            </a:r>
            <a:r>
              <a:rPr lang="en-US" sz="4000" dirty="0">
                <a:latin typeface="Calibri body"/>
              </a:rPr>
              <a:t> for (…).</a:t>
            </a:r>
            <a:endParaRPr lang="en-GB" sz="4000" dirty="0">
              <a:solidFill>
                <a:srgbClr val="FF0000"/>
              </a:solidFill>
              <a:latin typeface="Calibri body"/>
            </a:endParaRPr>
          </a:p>
        </p:txBody>
      </p:sp>
      <p:sp>
        <p:nvSpPr>
          <p:cNvPr id="3" name="Speech Bubble: Rectangle 2">
            <a:extLst>
              <a:ext uri="{FF2B5EF4-FFF2-40B4-BE49-F238E27FC236}">
                <a16:creationId xmlns:a16="http://schemas.microsoft.com/office/drawing/2014/main" id="{E1603E8D-2581-BF18-C8E7-7E01CBD11650}"/>
              </a:ext>
            </a:extLst>
          </p:cNvPr>
          <p:cNvSpPr/>
          <p:nvPr/>
        </p:nvSpPr>
        <p:spPr>
          <a:xfrm>
            <a:off x="3710866" y="3704798"/>
            <a:ext cx="7788407" cy="2493818"/>
          </a:xfrm>
          <a:prstGeom prst="wedgeRectCallout">
            <a:avLst>
              <a:gd name="adj1" fmla="val -14369"/>
              <a:gd name="adj2" fmla="val -7593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libri body"/>
              </a:rPr>
              <a:t>Let us talk about </a:t>
            </a:r>
            <a:r>
              <a:rPr lang="en-US" sz="2400" b="1" dirty="0">
                <a:solidFill>
                  <a:srgbClr val="C00000"/>
                </a:solidFill>
                <a:latin typeface="Calibri body"/>
              </a:rPr>
              <a:t>economic insecurity</a:t>
            </a:r>
            <a:r>
              <a:rPr lang="en-US" sz="2400" dirty="0">
                <a:latin typeface="Calibri body"/>
              </a:rPr>
              <a:t>.</a:t>
            </a:r>
          </a:p>
          <a:p>
            <a:pPr algn="ctr"/>
            <a:endParaRPr lang="en-US" sz="2400" dirty="0">
              <a:latin typeface="Calibri body"/>
            </a:endParaRPr>
          </a:p>
          <a:p>
            <a:pPr algn="ctr"/>
            <a:r>
              <a:rPr lang="en-US" sz="2400" dirty="0">
                <a:latin typeface="Calibri body"/>
              </a:rPr>
              <a:t>Economic insecurity has emerged as a major research topic in a number of social science disciplines and appears more and more frequently in policy debates. </a:t>
            </a:r>
            <a:br>
              <a:rPr lang="en-US" sz="2400" dirty="0">
                <a:latin typeface="Calibri body"/>
              </a:rPr>
            </a:br>
            <a:endParaRPr lang="en-GB" sz="2400" dirty="0"/>
          </a:p>
        </p:txBody>
      </p:sp>
    </p:spTree>
    <p:extLst>
      <p:ext uri="{BB962C8B-B14F-4D97-AF65-F5344CB8AC3E}">
        <p14:creationId xmlns:p14="http://schemas.microsoft.com/office/powerpoint/2010/main" val="2203322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BFC112F-BC32-4EDB-BAE7-2C5FA819B947}" type="slidenum">
              <a:rPr lang="en-GB" smtClean="0"/>
              <a:pPr>
                <a:defRPr/>
              </a:pPr>
              <a:t>30</a:t>
            </a:fld>
            <a:endParaRPr lang="en-GB"/>
          </a:p>
        </p:txBody>
      </p:sp>
      <p:pic>
        <p:nvPicPr>
          <p:cNvPr id="3" name="Image 2"/>
          <p:cNvPicPr>
            <a:picLocks noChangeAspect="1"/>
          </p:cNvPicPr>
          <p:nvPr/>
        </p:nvPicPr>
        <p:blipFill>
          <a:blip r:embed="rId2"/>
          <a:stretch>
            <a:fillRect/>
          </a:stretch>
        </p:blipFill>
        <p:spPr>
          <a:xfrm>
            <a:off x="1919537" y="865912"/>
            <a:ext cx="8136903" cy="5659433"/>
          </a:xfrm>
          <a:prstGeom prst="rect">
            <a:avLst/>
          </a:prstGeom>
        </p:spPr>
      </p:pic>
      <p:sp>
        <p:nvSpPr>
          <p:cNvPr id="4" name="ZoneTexte 3"/>
          <p:cNvSpPr txBox="1"/>
          <p:nvPr/>
        </p:nvSpPr>
        <p:spPr>
          <a:xfrm>
            <a:off x="1919536" y="188641"/>
            <a:ext cx="7992888" cy="584775"/>
          </a:xfrm>
          <a:prstGeom prst="rect">
            <a:avLst/>
          </a:prstGeom>
          <a:noFill/>
        </p:spPr>
        <p:txBody>
          <a:bodyPr wrap="square" rtlCol="0">
            <a:spAutoFit/>
          </a:bodyPr>
          <a:lstStyle/>
          <a:p>
            <a:pPr algn="ctr"/>
            <a:r>
              <a:rPr lang="en-GB" sz="3200" dirty="0">
                <a:solidFill>
                  <a:srgbClr val="FF0000"/>
                </a:solidFill>
                <a:latin typeface="Times New Roman" panose="02020603050405020304" pitchFamily="18" charset="0"/>
                <a:cs typeface="Times New Roman" panose="02020603050405020304" pitchFamily="18" charset="0"/>
              </a:rPr>
              <a:t>Insecurity favours </a:t>
            </a:r>
            <a:r>
              <a:rPr lang="en-GB" sz="3200" dirty="0" err="1">
                <a:solidFill>
                  <a:srgbClr val="FF0000"/>
                </a:solidFill>
                <a:latin typeface="Times New Roman" panose="02020603050405020304" pitchFamily="18" charset="0"/>
                <a:cs typeface="Times New Roman" panose="02020603050405020304" pitchFamily="18" charset="0"/>
              </a:rPr>
              <a:t>Brexit</a:t>
            </a:r>
            <a:endParaRPr lang="fr-FR"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856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59293" y="260648"/>
            <a:ext cx="10848513"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Value-Added Model</a:t>
            </a:r>
          </a:p>
          <a:p>
            <a:pPr marL="0" indent="0" algn="just">
              <a:buNone/>
            </a:pPr>
            <a:r>
              <a:rPr lang="en-US" sz="3600" dirty="0">
                <a:latin typeface="Times New Roman" panose="02020603050405020304" pitchFamily="18" charset="0"/>
                <a:cs typeface="Times New Roman" panose="02020603050405020304" pitchFamily="18" charset="0"/>
              </a:rPr>
              <a:t>Our main results above related political preferences at </a:t>
            </a:r>
            <a:r>
              <a:rPr lang="en-US" sz="3600" i="1" dirty="0">
                <a:latin typeface="Times New Roman" panose="02020603050405020304" pitchFamily="18" charset="0"/>
                <a:cs typeface="Times New Roman" panose="02020603050405020304" pitchFamily="18" charset="0"/>
              </a:rPr>
              <a:t>t</a:t>
            </a:r>
            <a:r>
              <a:rPr lang="en-US" sz="3600" dirty="0">
                <a:latin typeface="Times New Roman" panose="02020603050405020304" pitchFamily="18" charset="0"/>
                <a:cs typeface="Times New Roman" panose="02020603050405020304" pitchFamily="18" charset="0"/>
              </a:rPr>
              <a:t> to economic insecurity at </a:t>
            </a:r>
            <a:r>
              <a:rPr lang="en-US" sz="3600" i="1" dirty="0">
                <a:latin typeface="Times New Roman" panose="02020603050405020304" pitchFamily="18" charset="0"/>
                <a:cs typeface="Times New Roman" panose="02020603050405020304" pitchFamily="18" charset="0"/>
              </a:rPr>
              <a:t>t-1</a:t>
            </a:r>
            <a:r>
              <a:rPr lang="en-US" sz="3600" dirty="0">
                <a:latin typeface="Times New Roman" panose="02020603050405020304" pitchFamily="18" charset="0"/>
                <a:cs typeface="Times New Roman" panose="02020603050405020304" pitchFamily="18" charset="0"/>
              </a:rPr>
              <a:t>. </a:t>
            </a:r>
          </a:p>
          <a:p>
            <a:pPr marL="0" indent="0" algn="just">
              <a:buNone/>
            </a:pPr>
            <a:r>
              <a:rPr lang="en-US" sz="3600" dirty="0">
                <a:latin typeface="Times New Roman" panose="02020603050405020304" pitchFamily="18" charset="0"/>
                <a:cs typeface="Times New Roman" panose="02020603050405020304" pitchFamily="18" charset="0"/>
              </a:rPr>
              <a:t>Is there an omitted variable predicting both past economic insecurity and current political preferences? </a:t>
            </a:r>
          </a:p>
          <a:p>
            <a:pPr marL="0" indent="0" algn="just">
              <a:buNone/>
            </a:pPr>
            <a:r>
              <a:rPr lang="en-US" sz="3600" dirty="0">
                <a:latin typeface="Times New Roman" panose="02020603050405020304" pitchFamily="18" charset="0"/>
                <a:cs typeface="Times New Roman" panose="02020603050405020304" pitchFamily="18" charset="0"/>
              </a:rPr>
              <a:t>We estimate a value-added model controlling for political preferences at </a:t>
            </a:r>
            <a:r>
              <a:rPr lang="en-US" sz="3600" i="1" dirty="0">
                <a:latin typeface="Times New Roman" panose="02020603050405020304" pitchFamily="18" charset="0"/>
                <a:cs typeface="Times New Roman" panose="02020603050405020304" pitchFamily="18" charset="0"/>
              </a:rPr>
              <a:t>t-2</a:t>
            </a:r>
            <a:r>
              <a:rPr lang="en-US" sz="360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id="{303FADA8-F810-4F31-83C2-42E395C47332}"/>
              </a:ext>
            </a:extLst>
          </p:cNvPr>
          <p:cNvPicPr>
            <a:picLocks noChangeAspect="1"/>
          </p:cNvPicPr>
          <p:nvPr/>
        </p:nvPicPr>
        <p:blipFill>
          <a:blip r:embed="rId2"/>
          <a:stretch>
            <a:fillRect/>
          </a:stretch>
        </p:blipFill>
        <p:spPr>
          <a:xfrm>
            <a:off x="362900" y="4579491"/>
            <a:ext cx="11241298" cy="782622"/>
          </a:xfrm>
          <a:prstGeom prst="rect">
            <a:avLst/>
          </a:prstGeom>
        </p:spPr>
      </p:pic>
      <p:sp>
        <p:nvSpPr>
          <p:cNvPr id="2" name="Speech Bubble: Rectangle 1">
            <a:extLst>
              <a:ext uri="{FF2B5EF4-FFF2-40B4-BE49-F238E27FC236}">
                <a16:creationId xmlns:a16="http://schemas.microsoft.com/office/drawing/2014/main" id="{D1BCE4E5-9A19-491A-9988-E0187DE832FD}"/>
              </a:ext>
            </a:extLst>
          </p:cNvPr>
          <p:cNvSpPr/>
          <p:nvPr/>
        </p:nvSpPr>
        <p:spPr>
          <a:xfrm>
            <a:off x="3728621" y="5362113"/>
            <a:ext cx="7972148" cy="1118586"/>
          </a:xfrm>
          <a:prstGeom prst="wedgeRectCallout">
            <a:avLst>
              <a:gd name="adj1" fmla="val -65328"/>
              <a:gd name="adj2" fmla="val -64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2400" dirty="0">
                <a:latin typeface="Times New Roman" panose="02020603050405020304" pitchFamily="18" charset="0"/>
                <a:cs typeface="Times New Roman" panose="02020603050405020304" pitchFamily="18" charset="0"/>
              </a:rPr>
              <a:t>The intuition is that any omitted variable </a:t>
            </a:r>
            <a:r>
              <a:rPr lang="en-US" sz="2400" i="1" dirty="0">
                <a:latin typeface="Times New Roman" panose="02020603050405020304" pitchFamily="18" charset="0"/>
                <a:cs typeface="Times New Roman" panose="02020603050405020304" pitchFamily="18" charset="0"/>
              </a:rPr>
              <a:t>Z</a:t>
            </a:r>
            <a:r>
              <a:rPr lang="en-US" sz="2400" dirty="0">
                <a:latin typeface="Times New Roman" panose="02020603050405020304" pitchFamily="18" charset="0"/>
                <a:cs typeface="Times New Roman" panose="02020603050405020304" pitchFamily="18" charset="0"/>
              </a:rPr>
              <a:t> that predicts both economic insecurity at </a:t>
            </a:r>
            <a:r>
              <a:rPr lang="en-US" sz="2400" i="1" dirty="0">
                <a:latin typeface="Times New Roman" panose="02020603050405020304" pitchFamily="18" charset="0"/>
                <a:cs typeface="Times New Roman" panose="02020603050405020304" pitchFamily="18" charset="0"/>
              </a:rPr>
              <a:t>t-1</a:t>
            </a:r>
            <a:r>
              <a:rPr lang="en-US" sz="2400" dirty="0">
                <a:latin typeface="Times New Roman" panose="02020603050405020304" pitchFamily="18" charset="0"/>
                <a:cs typeface="Times New Roman" panose="02020603050405020304" pitchFamily="18" charset="0"/>
              </a:rPr>
              <a:t> and political preferences at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will also be picked up by political preferences at </a:t>
            </a:r>
            <a:r>
              <a:rPr lang="en-US" sz="2400" i="1" dirty="0">
                <a:latin typeface="Times New Roman" panose="02020603050405020304" pitchFamily="18" charset="0"/>
                <a:cs typeface="Times New Roman" panose="02020603050405020304" pitchFamily="18" charset="0"/>
              </a:rPr>
              <a:t>t-2</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0358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7767961" y="260648"/>
            <a:ext cx="3941685" cy="6048672"/>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Compared to baseline, the  marginal effects of economic insecurity (as well as those of household income and homeownership) fall by about a half, but are all still significantly different from zero.</a:t>
            </a:r>
          </a:p>
        </p:txBody>
      </p:sp>
      <p:pic>
        <p:nvPicPr>
          <p:cNvPr id="4" name="Image 3"/>
          <p:cNvPicPr>
            <a:picLocks noChangeAspect="1"/>
          </p:cNvPicPr>
          <p:nvPr/>
        </p:nvPicPr>
        <p:blipFill>
          <a:blip r:embed="rId2"/>
          <a:stretch>
            <a:fillRect/>
          </a:stretch>
        </p:blipFill>
        <p:spPr>
          <a:xfrm>
            <a:off x="1568550" y="476673"/>
            <a:ext cx="5607571" cy="3509833"/>
          </a:xfrm>
          <a:prstGeom prst="rect">
            <a:avLst/>
          </a:prstGeom>
        </p:spPr>
      </p:pic>
      <p:sp>
        <p:nvSpPr>
          <p:cNvPr id="7" name="Oval 4"/>
          <p:cNvSpPr>
            <a:spLocks noChangeArrowheads="1"/>
          </p:cNvSpPr>
          <p:nvPr/>
        </p:nvSpPr>
        <p:spPr bwMode="auto">
          <a:xfrm>
            <a:off x="4424040" y="1340769"/>
            <a:ext cx="2824089" cy="94967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5503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1538" y="116632"/>
            <a:ext cx="11558726"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A Beauty Contest of Indices</a:t>
            </a:r>
          </a:p>
          <a:p>
            <a:pPr marL="0" indent="0" algn="just">
              <a:buNone/>
            </a:pPr>
            <a:r>
              <a:rPr lang="en-US" sz="3600" dirty="0">
                <a:latin typeface="Times New Roman" panose="02020603050405020304" pitchFamily="18" charset="0"/>
                <a:cs typeface="Times New Roman" panose="02020603050405020304" pitchFamily="18" charset="0"/>
              </a:rPr>
              <a:t>Our index is not the only measure of economic insecurity based on income changes. </a:t>
            </a:r>
          </a:p>
          <a:p>
            <a:pPr marL="0" indent="0" algn="just">
              <a:buNone/>
            </a:pPr>
            <a:endParaRPr lang="en-US" sz="3600"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Hacker </a:t>
            </a:r>
            <a:r>
              <a:rPr lang="en-US" i="1" dirty="0">
                <a:latin typeface="Times New Roman" panose="02020603050405020304" pitchFamily="18" charset="0"/>
                <a:cs typeface="Times New Roman" panose="02020603050405020304" pitchFamily="18" charset="0"/>
              </a:rPr>
              <a:t>et al</a:t>
            </a:r>
            <a:r>
              <a:rPr lang="en-US" dirty="0">
                <a:latin typeface="Times New Roman" panose="02020603050405020304" pitchFamily="18" charset="0"/>
                <a:cs typeface="Times New Roman" panose="02020603050405020304" pitchFamily="18" charset="0"/>
              </a:rPr>
              <a:t>.: insecurity = 25%+ drop in available income over the past year</a:t>
            </a: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variance in household equalized income over five years.</a:t>
            </a: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Change in income from t-2 to t-1</a:t>
            </a: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Trend growth in income from t-5 to t-1</a:t>
            </a:r>
          </a:p>
          <a:p>
            <a:pPr marL="0" indent="0" algn="just">
              <a:buNone/>
            </a:pPr>
            <a:endParaRPr lang="en-US" sz="36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best model is the one with our index since it has the least-negative log-likelihood.</a:t>
            </a:r>
          </a:p>
        </p:txBody>
      </p:sp>
    </p:spTree>
    <p:extLst>
      <p:ext uri="{BB962C8B-B14F-4D97-AF65-F5344CB8AC3E}">
        <p14:creationId xmlns:p14="http://schemas.microsoft.com/office/powerpoint/2010/main" val="3065542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0517" y="260648"/>
            <a:ext cx="11461071" cy="6048672"/>
          </a:xfrm>
        </p:spPr>
        <p:txBody>
          <a:bodyPr>
            <a:noAutofit/>
          </a:bodyPr>
          <a:lstStyle/>
          <a:p>
            <a:pPr marL="0" indent="0" algn="just">
              <a:buNone/>
            </a:pPr>
            <a:r>
              <a:rPr lang="en-US" sz="3600" b="1" dirty="0">
                <a:solidFill>
                  <a:srgbClr val="FF0000"/>
                </a:solidFill>
                <a:latin typeface="Times New Roman" panose="02020603050405020304" pitchFamily="18" charset="0"/>
                <a:cs typeface="Times New Roman" panose="02020603050405020304" pitchFamily="18" charset="0"/>
              </a:rPr>
              <a:t>Economic Insecurity and Health</a:t>
            </a:r>
          </a:p>
          <a:p>
            <a:pPr marL="0" indent="0" algn="just">
              <a:buNone/>
            </a:pPr>
            <a:endParaRPr lang="en-US" sz="9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We show that individual-level economic insecurity, based on the time profile of economic resources, is </a:t>
            </a:r>
            <a:r>
              <a:rPr lang="en-US" sz="3600" b="1" dirty="0">
                <a:latin typeface="Times New Roman" panose="02020603050405020304" pitchFamily="18" charset="0"/>
                <a:cs typeface="Times New Roman" panose="02020603050405020304" pitchFamily="18" charset="0"/>
              </a:rPr>
              <a:t>detrimental to both physical and mental health</a:t>
            </a:r>
            <a:r>
              <a:rPr lang="en-US" sz="3600" dirty="0">
                <a:latin typeface="Times New Roman" panose="02020603050405020304" pitchFamily="18" charset="0"/>
                <a:cs typeface="Times New Roman" panose="02020603050405020304" pitchFamily="18" charset="0"/>
              </a:rPr>
              <a:t> in long-run Australian panel data. </a:t>
            </a:r>
          </a:p>
          <a:p>
            <a:pPr marL="0" indent="0" algn="just">
              <a:buNone/>
            </a:pPr>
            <a:endParaRPr lang="en-US" sz="8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HILDA 2001-2018</a:t>
            </a:r>
          </a:p>
          <a:p>
            <a:pPr marL="0" indent="0" algn="just">
              <a:buNone/>
            </a:pPr>
            <a:r>
              <a:rPr lang="en-US" sz="3600" dirty="0">
                <a:latin typeface="Times New Roman" panose="02020603050405020304" pitchFamily="18" charset="0"/>
                <a:cs typeface="Times New Roman" panose="02020603050405020304" pitchFamily="18" charset="0"/>
              </a:rPr>
              <a:t>The empirical analysis will cover all non-retired individuals aged between 20 and 65 for whom all of our dependent and control variables are measured. The analysis sample consists of around 144 000 observations on a little over 20 000 individuals</a:t>
            </a:r>
          </a:p>
        </p:txBody>
      </p:sp>
      <p:pic>
        <p:nvPicPr>
          <p:cNvPr id="4" name="Picture 3">
            <a:extLst>
              <a:ext uri="{FF2B5EF4-FFF2-40B4-BE49-F238E27FC236}">
                <a16:creationId xmlns:a16="http://schemas.microsoft.com/office/drawing/2014/main" id="{BE174A05-FFD4-2DA9-40C3-3921D9019A9F}"/>
              </a:ext>
            </a:extLst>
          </p:cNvPr>
          <p:cNvPicPr>
            <a:picLocks noChangeAspect="1"/>
          </p:cNvPicPr>
          <p:nvPr/>
        </p:nvPicPr>
        <p:blipFill>
          <a:blip r:embed="rId2"/>
          <a:stretch>
            <a:fillRect/>
          </a:stretch>
        </p:blipFill>
        <p:spPr>
          <a:xfrm>
            <a:off x="7661565" y="0"/>
            <a:ext cx="2777105" cy="1250806"/>
          </a:xfrm>
          <a:prstGeom prst="rect">
            <a:avLst/>
          </a:prstGeom>
        </p:spPr>
      </p:pic>
    </p:spTree>
    <p:extLst>
      <p:ext uri="{BB962C8B-B14F-4D97-AF65-F5344CB8AC3E}">
        <p14:creationId xmlns:p14="http://schemas.microsoft.com/office/powerpoint/2010/main" val="1814890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70517" y="269526"/>
            <a:ext cx="11461071" cy="6048672"/>
          </a:xfrm>
        </p:spPr>
        <p:txBody>
          <a:bodyPr>
            <a:noAutofit/>
          </a:bodyPr>
          <a:lstStyle/>
          <a:p>
            <a:pPr marL="0" indent="0" algn="just">
              <a:buNone/>
            </a:pPr>
            <a:r>
              <a:rPr lang="en-US" sz="3600" dirty="0">
                <a:latin typeface="Times New Roman" panose="02020603050405020304" pitchFamily="18" charset="0"/>
                <a:cs typeface="Times New Roman" panose="02020603050405020304" pitchFamily="18" charset="0"/>
              </a:rPr>
              <a:t>The physical- and mental-health measures come from the health components of the Medical Outcomes Study Short-Form survey (</a:t>
            </a:r>
            <a:r>
              <a:rPr lang="en-US" sz="3600" b="1" dirty="0">
                <a:latin typeface="Times New Roman" panose="02020603050405020304" pitchFamily="18" charset="0"/>
                <a:cs typeface="Times New Roman" panose="02020603050405020304" pitchFamily="18" charset="0"/>
              </a:rPr>
              <a:t>SF-36</a:t>
            </a:r>
            <a:r>
              <a:rPr lang="en-US" sz="3600" dirty="0">
                <a:latin typeface="Times New Roman" panose="02020603050405020304" pitchFamily="18" charset="0"/>
                <a:cs typeface="Times New Roman" panose="02020603050405020304" pitchFamily="18" charset="0"/>
              </a:rPr>
              <a:t>) that appears in every HILDA wave. </a:t>
            </a:r>
          </a:p>
          <a:p>
            <a:pPr marL="0" indent="0" algn="just">
              <a:buNone/>
            </a:pPr>
            <a:endParaRPr lang="en-US" sz="105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The SF-36 is a health questionnaire with 36 questions that can be used to </a:t>
            </a:r>
            <a:r>
              <a:rPr lang="en-US" sz="3600" dirty="0" err="1">
                <a:latin typeface="Times New Roman" panose="02020603050405020304" pitchFamily="18" charset="0"/>
                <a:cs typeface="Times New Roman" panose="02020603050405020304" pitchFamily="18" charset="0"/>
              </a:rPr>
              <a:t>analyse</a:t>
            </a:r>
            <a:r>
              <a:rPr lang="en-US" sz="3600" dirty="0">
                <a:latin typeface="Times New Roman" panose="02020603050405020304" pitchFamily="18" charset="0"/>
                <a:cs typeface="Times New Roman" panose="02020603050405020304" pitchFamily="18" charset="0"/>
              </a:rPr>
              <a:t> the health of a general or specific population.</a:t>
            </a:r>
          </a:p>
          <a:p>
            <a:pPr marL="0" indent="0" algn="just">
              <a:buNone/>
            </a:pPr>
            <a:endParaRPr lang="en-US" sz="1000" dirty="0">
              <a:latin typeface="Times New Roman" panose="02020603050405020304" pitchFamily="18" charset="0"/>
              <a:cs typeface="Times New Roman" panose="02020603050405020304" pitchFamily="18" charset="0"/>
            </a:endParaRPr>
          </a:p>
          <a:p>
            <a:pPr marL="0" indent="0" algn="just">
              <a:buNone/>
            </a:pPr>
            <a:r>
              <a:rPr lang="en-US" sz="3600" dirty="0">
                <a:latin typeface="Times New Roman" panose="02020603050405020304" pitchFamily="18" charset="0"/>
                <a:cs typeface="Times New Roman" panose="02020603050405020304" pitchFamily="18" charset="0"/>
              </a:rPr>
              <a:t>From these 36 questions are obtained two summary measures:</a:t>
            </a:r>
          </a:p>
          <a:p>
            <a:pPr algn="just"/>
            <a:r>
              <a:rPr lang="en-US" sz="3600" dirty="0">
                <a:latin typeface="Times New Roman" panose="02020603050405020304" pitchFamily="18" charset="0"/>
                <a:cs typeface="Times New Roman" panose="02020603050405020304" pitchFamily="18" charset="0"/>
              </a:rPr>
              <a:t>the physical component summary, or </a:t>
            </a:r>
            <a:r>
              <a:rPr lang="en-US" sz="3600" b="1" dirty="0">
                <a:latin typeface="Times New Roman" panose="02020603050405020304" pitchFamily="18" charset="0"/>
                <a:cs typeface="Times New Roman" panose="02020603050405020304" pitchFamily="18" charset="0"/>
              </a:rPr>
              <a:t>PCS</a:t>
            </a:r>
          </a:p>
          <a:p>
            <a:pPr algn="just"/>
            <a:r>
              <a:rPr lang="en-US" sz="3600" dirty="0">
                <a:latin typeface="Times New Roman" panose="02020603050405020304" pitchFamily="18" charset="0"/>
                <a:cs typeface="Times New Roman" panose="02020603050405020304" pitchFamily="18" charset="0"/>
              </a:rPr>
              <a:t>the mental component summary, or </a:t>
            </a:r>
            <a:r>
              <a:rPr lang="en-US" sz="3600" b="1" dirty="0">
                <a:latin typeface="Times New Roman" panose="02020603050405020304" pitchFamily="18" charset="0"/>
                <a:cs typeface="Times New Roman" panose="02020603050405020304" pitchFamily="18" charset="0"/>
              </a:rPr>
              <a:t>MCS</a:t>
            </a:r>
          </a:p>
        </p:txBody>
      </p:sp>
    </p:spTree>
    <p:extLst>
      <p:ext uri="{BB962C8B-B14F-4D97-AF65-F5344CB8AC3E}">
        <p14:creationId xmlns:p14="http://schemas.microsoft.com/office/powerpoint/2010/main" val="1760299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A29CFA-B817-4FC2-9682-F7DDB8AADA2D}"/>
              </a:ext>
            </a:extLst>
          </p:cNvPr>
          <p:cNvPicPr>
            <a:picLocks noChangeAspect="1"/>
          </p:cNvPicPr>
          <p:nvPr/>
        </p:nvPicPr>
        <p:blipFill>
          <a:blip r:embed="rId2"/>
          <a:stretch>
            <a:fillRect/>
          </a:stretch>
        </p:blipFill>
        <p:spPr>
          <a:xfrm>
            <a:off x="1420427" y="329582"/>
            <a:ext cx="9028359" cy="6198835"/>
          </a:xfrm>
          <a:prstGeom prst="rect">
            <a:avLst/>
          </a:prstGeom>
        </p:spPr>
      </p:pic>
      <p:pic>
        <p:nvPicPr>
          <p:cNvPr id="10" name="Picture 9">
            <a:extLst>
              <a:ext uri="{FF2B5EF4-FFF2-40B4-BE49-F238E27FC236}">
                <a16:creationId xmlns:a16="http://schemas.microsoft.com/office/drawing/2014/main" id="{3B1F772A-A411-4215-B4B1-306698F2A015}"/>
              </a:ext>
            </a:extLst>
          </p:cNvPr>
          <p:cNvPicPr>
            <a:picLocks noChangeAspect="1"/>
          </p:cNvPicPr>
          <p:nvPr/>
        </p:nvPicPr>
        <p:blipFill>
          <a:blip r:embed="rId3"/>
          <a:stretch>
            <a:fillRect/>
          </a:stretch>
        </p:blipFill>
        <p:spPr>
          <a:xfrm>
            <a:off x="10045545" y="6033117"/>
            <a:ext cx="552450" cy="495300"/>
          </a:xfrm>
          <a:prstGeom prst="rect">
            <a:avLst/>
          </a:prstGeom>
        </p:spPr>
      </p:pic>
    </p:spTree>
    <p:extLst>
      <p:ext uri="{BB962C8B-B14F-4D97-AF65-F5344CB8AC3E}">
        <p14:creationId xmlns:p14="http://schemas.microsoft.com/office/powerpoint/2010/main" val="2122158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3359DF-908B-4A7D-99E9-42C740042B30}"/>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E5D38FDD-5778-4E48-B9AC-ACFD5157EE69}"/>
              </a:ext>
            </a:extLst>
          </p:cNvPr>
          <p:cNvPicPr>
            <a:picLocks noChangeAspect="1"/>
          </p:cNvPicPr>
          <p:nvPr/>
        </p:nvPicPr>
        <p:blipFill>
          <a:blip r:embed="rId2"/>
          <a:stretch>
            <a:fillRect/>
          </a:stretch>
        </p:blipFill>
        <p:spPr>
          <a:xfrm>
            <a:off x="109537" y="219075"/>
            <a:ext cx="11972925" cy="6419850"/>
          </a:xfrm>
          <a:prstGeom prst="rect">
            <a:avLst/>
          </a:prstGeom>
        </p:spPr>
      </p:pic>
    </p:spTree>
    <p:extLst>
      <p:ext uri="{BB962C8B-B14F-4D97-AF65-F5344CB8AC3E}">
        <p14:creationId xmlns:p14="http://schemas.microsoft.com/office/powerpoint/2010/main" val="4129100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69" y="365125"/>
            <a:ext cx="11665009" cy="6428782"/>
          </a:xfrm>
        </p:spPr>
        <p:txBody>
          <a:bodyPr anchor="t" anchorCtr="0">
            <a:noAutofit/>
          </a:bodyPr>
          <a:lstStyle/>
          <a:p>
            <a:r>
              <a:rPr lang="en-GB" sz="4000" dirty="0"/>
              <a:t>The above findings are not causal.</a:t>
            </a:r>
            <a:br>
              <a:rPr lang="en-GB" sz="4000" dirty="0"/>
            </a:br>
            <a:br>
              <a:rPr lang="en-GB" sz="4000" dirty="0"/>
            </a:br>
            <a:r>
              <a:rPr lang="en-GB" sz="4000" dirty="0"/>
              <a:t>We would really like an </a:t>
            </a:r>
            <a:r>
              <a:rPr lang="en-GB" sz="4000" dirty="0">
                <a:solidFill>
                  <a:srgbClr val="FF0000"/>
                </a:solidFill>
              </a:rPr>
              <a:t>exogenous change in EI that affected one group but not another</a:t>
            </a:r>
            <a:r>
              <a:rPr lang="en-GB" sz="4000" dirty="0"/>
              <a:t>.</a:t>
            </a:r>
          </a:p>
        </p:txBody>
      </p:sp>
    </p:spTree>
    <p:extLst>
      <p:ext uri="{BB962C8B-B14F-4D97-AF65-F5344CB8AC3E}">
        <p14:creationId xmlns:p14="http://schemas.microsoft.com/office/powerpoint/2010/main" val="3505783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59821" y="-8388"/>
            <a:ext cx="12032477" cy="8402300"/>
          </a:xfrm>
          <a:prstGeom prst="rect">
            <a:avLst/>
          </a:prstGeom>
          <a:noFill/>
        </p:spPr>
        <p:txBody>
          <a:bodyPr wrap="square" rtlCol="0">
            <a:spAutoFit/>
          </a:bodyPr>
          <a:lstStyle/>
          <a:p>
            <a:r>
              <a:rPr lang="en-GB" sz="3600" dirty="0">
                <a:latin typeface="+mj-lt"/>
              </a:rPr>
              <a:t>We should here be grateful for the natural experiment of </a:t>
            </a:r>
          </a:p>
          <a:p>
            <a:r>
              <a:rPr lang="en-GB" sz="3600" b="1" dirty="0">
                <a:solidFill>
                  <a:srgbClr val="FF0000"/>
                </a:solidFill>
                <a:latin typeface="+mj-lt"/>
              </a:rPr>
              <a:t>Layoff tax Reforms</a:t>
            </a:r>
            <a:endParaRPr lang="en-GB" sz="3600" dirty="0">
              <a:latin typeface="+mj-lt"/>
            </a:endParaRPr>
          </a:p>
          <a:p>
            <a:endParaRPr lang="en-GB" sz="3600" dirty="0">
              <a:latin typeface="+mj-lt"/>
            </a:endParaRPr>
          </a:p>
          <a:p>
            <a:r>
              <a:rPr lang="en-GB" sz="3600" dirty="0">
                <a:latin typeface="+mj-lt"/>
              </a:rPr>
              <a:t>These reforms of layoff taxes protected one group, but made the other group more insecure as a result.</a:t>
            </a:r>
          </a:p>
          <a:p>
            <a:endParaRPr lang="en-GB" sz="3600" dirty="0">
              <a:latin typeface="+mj-lt"/>
            </a:endParaRPr>
          </a:p>
          <a:p>
            <a:pPr marL="742950" indent="-742950">
              <a:buFont typeface="+mj-lt"/>
              <a:buAutoNum type="arabicParenR"/>
            </a:pPr>
            <a:r>
              <a:rPr lang="en-GB" sz="3600" dirty="0">
                <a:latin typeface="+mj-lt"/>
              </a:rPr>
              <a:t>1999 rise in the </a:t>
            </a:r>
            <a:r>
              <a:rPr lang="en-GB" sz="3600" dirty="0" err="1">
                <a:latin typeface="+mj-lt"/>
              </a:rPr>
              <a:t>Delalande</a:t>
            </a:r>
            <a:r>
              <a:rPr lang="en-GB" sz="3600" dirty="0">
                <a:latin typeface="+mj-lt"/>
              </a:rPr>
              <a:t> Tax in </a:t>
            </a:r>
            <a:r>
              <a:rPr lang="en-GB" sz="3600" b="1" dirty="0">
                <a:solidFill>
                  <a:srgbClr val="FF0000"/>
                </a:solidFill>
                <a:latin typeface="+mj-lt"/>
              </a:rPr>
              <a:t>France </a:t>
            </a:r>
            <a:r>
              <a:rPr lang="en-GB" sz="3600" dirty="0">
                <a:latin typeface="+mj-lt"/>
              </a:rPr>
              <a:t>– effects on fertility (Clark, </a:t>
            </a:r>
            <a:r>
              <a:rPr lang="en-GB" sz="3600" dirty="0" err="1">
                <a:latin typeface="+mj-lt"/>
              </a:rPr>
              <a:t>Lepinteur</a:t>
            </a:r>
            <a:r>
              <a:rPr lang="en-GB" sz="3600" dirty="0">
                <a:latin typeface="+mj-lt"/>
              </a:rPr>
              <a:t>, 2022) and marriage (Clark, </a:t>
            </a:r>
            <a:r>
              <a:rPr lang="en-GB" sz="3600" dirty="0" err="1">
                <a:latin typeface="+mj-lt"/>
              </a:rPr>
              <a:t>D’Ambrosio</a:t>
            </a:r>
            <a:r>
              <a:rPr lang="en-GB" sz="3600" dirty="0">
                <a:latin typeface="+mj-lt"/>
              </a:rPr>
              <a:t> and </a:t>
            </a:r>
            <a:r>
              <a:rPr lang="en-GB" sz="3600" dirty="0" err="1">
                <a:latin typeface="+mj-lt"/>
              </a:rPr>
              <a:t>Lepinteur</a:t>
            </a:r>
            <a:r>
              <a:rPr lang="en-GB" sz="3600" dirty="0">
                <a:latin typeface="+mj-lt"/>
              </a:rPr>
              <a:t>, 2022)</a:t>
            </a:r>
          </a:p>
          <a:p>
            <a:pPr marL="742950" indent="-742950">
              <a:buFont typeface="+mj-lt"/>
              <a:buAutoNum type="arabicParenR"/>
            </a:pPr>
            <a:endParaRPr lang="en-GB" sz="3600" dirty="0">
              <a:latin typeface="+mj-lt"/>
            </a:endParaRPr>
          </a:p>
          <a:p>
            <a:pPr marL="742950" indent="-742950">
              <a:buFont typeface="+mj-lt"/>
              <a:buAutoNum type="arabicParenR"/>
            </a:pPr>
            <a:r>
              <a:rPr lang="en-GB" sz="3600" dirty="0">
                <a:latin typeface="+mj-lt"/>
              </a:rPr>
              <a:t>2012 </a:t>
            </a:r>
            <a:r>
              <a:rPr lang="en-GB" sz="3600" dirty="0" err="1">
                <a:latin typeface="+mj-lt"/>
              </a:rPr>
              <a:t>Fornero</a:t>
            </a:r>
            <a:r>
              <a:rPr lang="en-GB" sz="3600" dirty="0">
                <a:latin typeface="+mj-lt"/>
              </a:rPr>
              <a:t> Reform in </a:t>
            </a:r>
            <a:r>
              <a:rPr lang="en-GB" sz="3600" b="1" dirty="0">
                <a:solidFill>
                  <a:srgbClr val="FF0000"/>
                </a:solidFill>
                <a:latin typeface="+mj-lt"/>
              </a:rPr>
              <a:t>Italy</a:t>
            </a:r>
            <a:r>
              <a:rPr lang="en-GB" sz="3600" dirty="0">
                <a:latin typeface="+mj-lt"/>
              </a:rPr>
              <a:t> – effects on savings and consumption (Clark, </a:t>
            </a:r>
            <a:r>
              <a:rPr lang="en-GB" sz="3600" dirty="0" err="1">
                <a:latin typeface="+mj-lt"/>
              </a:rPr>
              <a:t>D’Ambrosio</a:t>
            </a:r>
            <a:r>
              <a:rPr lang="en-GB" sz="3600" dirty="0">
                <a:latin typeface="+mj-lt"/>
              </a:rPr>
              <a:t> and </a:t>
            </a:r>
            <a:r>
              <a:rPr lang="en-GB" sz="3600" dirty="0" err="1">
                <a:latin typeface="+mj-lt"/>
              </a:rPr>
              <a:t>Lepinteur</a:t>
            </a:r>
            <a:r>
              <a:rPr lang="en-GB" sz="3600" dirty="0">
                <a:latin typeface="+mj-lt"/>
              </a:rPr>
              <a:t>, 2023)</a:t>
            </a:r>
          </a:p>
          <a:p>
            <a:endParaRPr lang="en-GB" sz="3600" dirty="0">
              <a:latin typeface="+mj-lt"/>
            </a:endParaRPr>
          </a:p>
          <a:p>
            <a:endParaRPr lang="en-GB" sz="3600" dirty="0">
              <a:latin typeface="+mj-lt"/>
            </a:endParaRPr>
          </a:p>
          <a:p>
            <a:endParaRPr lang="en-GB" sz="3600" dirty="0">
              <a:latin typeface="+mj-lt"/>
            </a:endParaRPr>
          </a:p>
        </p:txBody>
      </p:sp>
    </p:spTree>
    <p:extLst>
      <p:ext uri="{BB962C8B-B14F-4D97-AF65-F5344CB8AC3E}">
        <p14:creationId xmlns:p14="http://schemas.microsoft.com/office/powerpoint/2010/main" val="385303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57243"/>
            <a:ext cx="10935056" cy="6428782"/>
          </a:xfrm>
        </p:spPr>
        <p:txBody>
          <a:bodyPr anchor="t" anchorCtr="0">
            <a:noAutofit/>
          </a:bodyPr>
          <a:lstStyle/>
          <a:p>
            <a:pPr>
              <a:lnSpc>
                <a:spcPct val="100000"/>
              </a:lnSpc>
            </a:pPr>
            <a:r>
              <a:rPr lang="en-US" sz="2800" b="1" dirty="0">
                <a:latin typeface="Calibri body"/>
              </a:rPr>
              <a:t>Household optimism </a:t>
            </a:r>
            <a:r>
              <a:rPr lang="en-US" sz="2800" dirty="0">
                <a:latin typeface="Calibri body"/>
              </a:rPr>
              <a:t>scores with respect to their financial situation, savings, the threat of future unemployment, and the economic outlook in general have all </a:t>
            </a:r>
            <a:r>
              <a:rPr lang="en-US" sz="2800" b="1" dirty="0">
                <a:latin typeface="Calibri body"/>
              </a:rPr>
              <a:t>dropped sharply </a:t>
            </a:r>
            <a:r>
              <a:rPr lang="en-US" sz="2800" dirty="0">
                <a:latin typeface="Calibri body"/>
              </a:rPr>
              <a:t>over the recent decades.</a:t>
            </a:r>
            <a:br>
              <a:rPr lang="en-US" sz="2800" dirty="0">
                <a:latin typeface="Calibri body"/>
              </a:rPr>
            </a:br>
            <a:br>
              <a:rPr lang="en-US" sz="2800" dirty="0">
                <a:latin typeface="Calibri body"/>
              </a:rPr>
            </a:br>
            <a:r>
              <a:rPr lang="en-US" sz="2800" b="1" dirty="0">
                <a:latin typeface="Calibri body"/>
              </a:rPr>
              <a:t>Pessimism and its negative consequences on wellbeing </a:t>
            </a:r>
            <a:r>
              <a:rPr lang="en-US" sz="2800" dirty="0">
                <a:latin typeface="Calibri body"/>
              </a:rPr>
              <a:t>have been </a:t>
            </a:r>
            <a:r>
              <a:rPr lang="en-US" sz="2800" dirty="0" err="1">
                <a:latin typeface="Calibri body"/>
              </a:rPr>
              <a:t>fuelled</a:t>
            </a:r>
            <a:r>
              <a:rPr lang="en-US" sz="2800" dirty="0">
                <a:latin typeface="Calibri body"/>
              </a:rPr>
              <a:t> by </a:t>
            </a:r>
            <a:r>
              <a:rPr lang="en-US" sz="2800" b="1" dirty="0">
                <a:latin typeface="Calibri body"/>
              </a:rPr>
              <a:t>successive shocks </a:t>
            </a:r>
            <a:r>
              <a:rPr lang="en-US" sz="2800" dirty="0">
                <a:latin typeface="Calibri body"/>
              </a:rPr>
              <a:t>such as the Great Recession, the refugee crisis, the Covid-19 Pandemic, the conflict in Ukraine. </a:t>
            </a:r>
            <a:br>
              <a:rPr lang="en-US" sz="2800" dirty="0">
                <a:latin typeface="Calibri body"/>
              </a:rPr>
            </a:br>
            <a:br>
              <a:rPr lang="en-US" sz="2800" dirty="0">
                <a:latin typeface="Calibri body"/>
              </a:rPr>
            </a:br>
            <a:r>
              <a:rPr lang="en-US" sz="2800" dirty="0">
                <a:latin typeface="Calibri body"/>
              </a:rPr>
              <a:t>There is a common perception among all social groups that </a:t>
            </a:r>
            <a:r>
              <a:rPr lang="en-US" sz="2800" b="1" dirty="0">
                <a:latin typeface="Calibri body"/>
              </a:rPr>
              <a:t>economic instability</a:t>
            </a:r>
            <a:r>
              <a:rPr lang="en-US" sz="2800" dirty="0">
                <a:latin typeface="Calibri body"/>
              </a:rPr>
              <a:t> is greatly affecting people’s </a:t>
            </a:r>
            <a:r>
              <a:rPr lang="en-US" sz="2800" b="1" dirty="0">
                <a:latin typeface="Calibri body"/>
              </a:rPr>
              <a:t>lives</a:t>
            </a:r>
            <a:r>
              <a:rPr lang="en-US" sz="2800" dirty="0">
                <a:latin typeface="Calibri body"/>
              </a:rPr>
              <a:t>. </a:t>
            </a:r>
            <a:br>
              <a:rPr lang="en-US" sz="2800" dirty="0">
                <a:latin typeface="Calibri body"/>
              </a:rPr>
            </a:br>
            <a:br>
              <a:rPr lang="en-US" sz="2800" dirty="0">
                <a:latin typeface="Calibri body"/>
              </a:rPr>
            </a:br>
            <a:r>
              <a:rPr lang="en-US" sz="2800" b="1" dirty="0">
                <a:latin typeface="Calibri body"/>
              </a:rPr>
              <a:t>Individuals feel economically insecure</a:t>
            </a:r>
            <a:r>
              <a:rPr lang="en-US" sz="2800" dirty="0">
                <a:latin typeface="Calibri body"/>
              </a:rPr>
              <a:t>, a sentiment that is exacerbated by the de-standardization of the life course. </a:t>
            </a:r>
            <a:endParaRPr lang="en-GB" sz="2800" dirty="0">
              <a:latin typeface="Calibri body"/>
            </a:endParaRPr>
          </a:p>
        </p:txBody>
      </p:sp>
    </p:spTree>
    <p:extLst>
      <p:ext uri="{BB962C8B-B14F-4D97-AF65-F5344CB8AC3E}">
        <p14:creationId xmlns:p14="http://schemas.microsoft.com/office/powerpoint/2010/main" val="31720128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Delalande</a:t>
            </a:r>
            <a:r>
              <a:rPr lang="en-GB" dirty="0"/>
              <a:t> Tax</a:t>
            </a:r>
          </a:p>
        </p:txBody>
      </p:sp>
      <p:sp>
        <p:nvSpPr>
          <p:cNvPr id="3" name="Content Placeholder 2"/>
          <p:cNvSpPr>
            <a:spLocks noGrp="1"/>
          </p:cNvSpPr>
          <p:nvPr>
            <p:ph idx="1"/>
          </p:nvPr>
        </p:nvSpPr>
        <p:spPr/>
        <p:txBody>
          <a:bodyPr/>
          <a:lstStyle/>
          <a:p>
            <a:r>
              <a:rPr lang="en-US" dirty="0"/>
              <a:t>1987: New Employment Protection Legislation tax in France – the </a:t>
            </a:r>
            <a:r>
              <a:rPr lang="en-US" dirty="0" err="1"/>
              <a:t>Delalande</a:t>
            </a:r>
            <a:r>
              <a:rPr lang="en-US" dirty="0"/>
              <a:t> Tax</a:t>
            </a:r>
          </a:p>
          <a:p>
            <a:endParaRPr lang="en-GB" dirty="0"/>
          </a:p>
          <a:p>
            <a:r>
              <a:rPr lang="en-GB" dirty="0"/>
              <a:t>Main features:</a:t>
            </a:r>
          </a:p>
          <a:p>
            <a:pPr lvl="1"/>
            <a:r>
              <a:rPr lang="en-US" b="1" dirty="0"/>
              <a:t>Firms laying off workers over a certain age have to pay the tax to the unemployment-insurance system</a:t>
            </a:r>
          </a:p>
          <a:p>
            <a:pPr lvl="1"/>
            <a:r>
              <a:rPr lang="en-US" dirty="0"/>
              <a:t>Tax is proportional to the worker's </a:t>
            </a:r>
            <a:r>
              <a:rPr lang="en-US" b="1" dirty="0"/>
              <a:t>gross wage</a:t>
            </a:r>
          </a:p>
          <a:p>
            <a:pPr lvl="1"/>
            <a:r>
              <a:rPr lang="en-US" dirty="0"/>
              <a:t>Covers private-sector workers with permanent contracts</a:t>
            </a:r>
          </a:p>
          <a:p>
            <a:pPr lvl="1"/>
            <a:endParaRPr lang="en-US" dirty="0"/>
          </a:p>
          <a:p>
            <a:r>
              <a:rPr lang="en-US" dirty="0"/>
              <a:t>Tax Scheme changed </a:t>
            </a:r>
            <a:r>
              <a:rPr lang="en-US" b="1" dirty="0"/>
              <a:t>over time </a:t>
            </a:r>
            <a:r>
              <a:rPr lang="en-US" dirty="0"/>
              <a:t>and </a:t>
            </a:r>
            <a:r>
              <a:rPr lang="en-US" b="1" dirty="0"/>
              <a:t>across firm sizes</a:t>
            </a:r>
            <a:endParaRPr lang="en-GB" b="1" dirty="0"/>
          </a:p>
        </p:txBody>
      </p:sp>
    </p:spTree>
    <p:extLst>
      <p:ext uri="{BB962C8B-B14F-4D97-AF65-F5344CB8AC3E}">
        <p14:creationId xmlns:p14="http://schemas.microsoft.com/office/powerpoint/2010/main" val="4229258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t>
            </a:r>
            <a:r>
              <a:rPr lang="en-GB" dirty="0" err="1"/>
              <a:t>Delalande</a:t>
            </a:r>
            <a:r>
              <a:rPr lang="en-GB" dirty="0"/>
              <a:t> Tax Scheme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724" y="1410526"/>
            <a:ext cx="11072552" cy="5280947"/>
          </a:xfrm>
        </p:spPr>
      </p:pic>
    </p:spTree>
    <p:extLst>
      <p:ext uri="{BB962C8B-B14F-4D97-AF65-F5344CB8AC3E}">
        <p14:creationId xmlns:p14="http://schemas.microsoft.com/office/powerpoint/2010/main" val="15035831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1999 rise in the </a:t>
            </a:r>
            <a:r>
              <a:rPr lang="en-GB" dirty="0" err="1"/>
              <a:t>Delalande</a:t>
            </a:r>
            <a:r>
              <a:rPr lang="en-GB" dirty="0"/>
              <a:t> Tax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724" y="1410526"/>
            <a:ext cx="11072551" cy="5280947"/>
          </a:xfrm>
        </p:spPr>
      </p:pic>
    </p:spTree>
    <p:extLst>
      <p:ext uri="{BB962C8B-B14F-4D97-AF65-F5344CB8AC3E}">
        <p14:creationId xmlns:p14="http://schemas.microsoft.com/office/powerpoint/2010/main" val="4239418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1999 rise in the </a:t>
            </a:r>
            <a:r>
              <a:rPr lang="en-GB" dirty="0" err="1"/>
              <a:t>Delalande</a:t>
            </a:r>
            <a:r>
              <a:rPr lang="en-GB" dirty="0"/>
              <a:t> Tax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724" y="1410526"/>
            <a:ext cx="11072551" cy="5280947"/>
          </a:xfrm>
        </p:spPr>
      </p:pic>
    </p:spTree>
    <p:extLst>
      <p:ext uri="{BB962C8B-B14F-4D97-AF65-F5344CB8AC3E}">
        <p14:creationId xmlns:p14="http://schemas.microsoft.com/office/powerpoint/2010/main" val="265262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1999 rise in the </a:t>
            </a:r>
            <a:r>
              <a:rPr lang="en-GB" dirty="0" err="1"/>
              <a:t>Delalande</a:t>
            </a:r>
            <a:r>
              <a:rPr lang="en-GB" dirty="0"/>
              <a:t> Tax</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9724" y="1410526"/>
            <a:ext cx="11072551" cy="5280947"/>
          </a:xfrm>
        </p:spPr>
      </p:pic>
    </p:spTree>
    <p:extLst>
      <p:ext uri="{BB962C8B-B14F-4D97-AF65-F5344CB8AC3E}">
        <p14:creationId xmlns:p14="http://schemas.microsoft.com/office/powerpoint/2010/main" val="1852516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187" y="461474"/>
            <a:ext cx="11964112" cy="6084345"/>
          </a:xfrm>
        </p:spPr>
        <p:txBody>
          <a:bodyPr>
            <a:noAutofit/>
          </a:bodyPr>
          <a:lstStyle/>
          <a:p>
            <a:pPr algn="just"/>
            <a:r>
              <a:rPr lang="en-GB" sz="3600" dirty="0"/>
              <a:t>A higher firing tax on workers 50+ in large firms (lower separation rate)</a:t>
            </a:r>
          </a:p>
          <a:p>
            <a:pPr algn="just"/>
            <a:endParaRPr lang="en-GB" sz="3600" dirty="0"/>
          </a:p>
          <a:p>
            <a:pPr algn="just"/>
            <a:r>
              <a:rPr lang="en-GB" sz="3600" dirty="0">
                <a:sym typeface="Wingdings" panose="05000000000000000000" pitchFamily="2" charset="2"/>
              </a:rPr>
              <a:t>No change in firing tax on workers 50+ in small firms</a:t>
            </a:r>
          </a:p>
          <a:p>
            <a:pPr algn="just"/>
            <a:endParaRPr lang="en-GB" sz="3600" dirty="0">
              <a:sym typeface="Wingdings" panose="05000000000000000000" pitchFamily="2" charset="2"/>
            </a:endParaRPr>
          </a:p>
          <a:p>
            <a:pPr algn="just"/>
            <a:r>
              <a:rPr lang="en-GB" sz="3600" dirty="0">
                <a:sym typeface="Wingdings" panose="05000000000000000000" pitchFamily="2" charset="2"/>
              </a:rPr>
              <a:t>Workers aged &lt; 50 in large firms experienced higher insecurity </a:t>
            </a:r>
            <a:r>
              <a:rPr lang="en-GB" sz="3600" dirty="0" err="1">
                <a:sym typeface="Wingdings" panose="05000000000000000000" pitchFamily="2" charset="2"/>
              </a:rPr>
              <a:t>wrt</a:t>
            </a:r>
            <a:r>
              <a:rPr lang="en-GB" sz="3600" dirty="0">
                <a:sym typeface="Wingdings" panose="05000000000000000000" pitchFamily="2" charset="2"/>
              </a:rPr>
              <a:t> workers aged &lt; 50 in smaller firms after January 1999.</a:t>
            </a:r>
          </a:p>
          <a:p>
            <a:pPr algn="just"/>
            <a:endParaRPr lang="en-GB" sz="3600" dirty="0">
              <a:sym typeface="Wingdings" panose="05000000000000000000" pitchFamily="2" charset="2"/>
            </a:endParaRPr>
          </a:p>
          <a:p>
            <a:pPr algn="just"/>
            <a:r>
              <a:rPr lang="en-GB" sz="3600" dirty="0"/>
              <a:t>This rise in job insecurity is seen in both </a:t>
            </a:r>
            <a:r>
              <a:rPr lang="en-GB" sz="3600" dirty="0">
                <a:solidFill>
                  <a:srgbClr val="FF0000"/>
                </a:solidFill>
              </a:rPr>
              <a:t>subjective job security</a:t>
            </a:r>
            <a:r>
              <a:rPr lang="en-GB" sz="3600" dirty="0"/>
              <a:t> and </a:t>
            </a:r>
            <a:r>
              <a:rPr lang="en-GB" sz="3600" dirty="0">
                <a:solidFill>
                  <a:srgbClr val="FF0000"/>
                </a:solidFill>
              </a:rPr>
              <a:t>actual turnover rates</a:t>
            </a:r>
            <a:r>
              <a:rPr lang="en-GB" sz="3600" dirty="0"/>
              <a:t>.</a:t>
            </a:r>
          </a:p>
          <a:p>
            <a:pPr marL="0" indent="0" algn="just">
              <a:buNone/>
            </a:pPr>
            <a:endParaRPr lang="en-GB" sz="3600" dirty="0"/>
          </a:p>
        </p:txBody>
      </p:sp>
    </p:spTree>
    <p:extLst>
      <p:ext uri="{BB962C8B-B14F-4D97-AF65-F5344CB8AC3E}">
        <p14:creationId xmlns:p14="http://schemas.microsoft.com/office/powerpoint/2010/main" val="4008933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1" y="31834"/>
            <a:ext cx="12132179" cy="1325563"/>
          </a:xfrm>
        </p:spPr>
        <p:txBody>
          <a:bodyPr>
            <a:normAutofit/>
          </a:bodyPr>
          <a:lstStyle/>
          <a:p>
            <a:pPr algn="ctr"/>
            <a:r>
              <a:rPr lang="en-GB" sz="3600" dirty="0"/>
              <a:t>Job Insecurity, Fertility and Marriage: Difference-in-differences</a:t>
            </a:r>
          </a:p>
        </p:txBody>
      </p:sp>
      <p:pic>
        <p:nvPicPr>
          <p:cNvPr id="7" name="Content Placeholder 6">
            <a:extLst>
              <a:ext uri="{FF2B5EF4-FFF2-40B4-BE49-F238E27FC236}">
                <a16:creationId xmlns:a16="http://schemas.microsoft.com/office/drawing/2014/main" id="{F044D7CF-4850-0567-E617-31C347EEE312}"/>
              </a:ext>
            </a:extLst>
          </p:cNvPr>
          <p:cNvPicPr>
            <a:picLocks noGrp="1" noChangeAspect="1"/>
          </p:cNvPicPr>
          <p:nvPr>
            <p:ph idx="1"/>
          </p:nvPr>
        </p:nvPicPr>
        <p:blipFill>
          <a:blip r:embed="rId2"/>
          <a:stretch>
            <a:fillRect/>
          </a:stretch>
        </p:blipFill>
        <p:spPr>
          <a:xfrm>
            <a:off x="367434" y="1647680"/>
            <a:ext cx="6791325" cy="1581150"/>
          </a:xfrm>
        </p:spPr>
      </p:pic>
      <p:pic>
        <p:nvPicPr>
          <p:cNvPr id="9" name="Picture 8">
            <a:extLst>
              <a:ext uri="{FF2B5EF4-FFF2-40B4-BE49-F238E27FC236}">
                <a16:creationId xmlns:a16="http://schemas.microsoft.com/office/drawing/2014/main" id="{9A290BBC-89DF-17A4-362D-A805C3EC511C}"/>
              </a:ext>
            </a:extLst>
          </p:cNvPr>
          <p:cNvPicPr>
            <a:picLocks noChangeAspect="1"/>
          </p:cNvPicPr>
          <p:nvPr/>
        </p:nvPicPr>
        <p:blipFill>
          <a:blip r:embed="rId3"/>
          <a:stretch>
            <a:fillRect/>
          </a:stretch>
        </p:blipFill>
        <p:spPr>
          <a:xfrm>
            <a:off x="436418" y="3962003"/>
            <a:ext cx="7633855" cy="2033609"/>
          </a:xfrm>
          <a:prstGeom prst="rect">
            <a:avLst/>
          </a:prstGeom>
        </p:spPr>
      </p:pic>
    </p:spTree>
    <p:extLst>
      <p:ext uri="{BB962C8B-B14F-4D97-AF65-F5344CB8AC3E}">
        <p14:creationId xmlns:p14="http://schemas.microsoft.com/office/powerpoint/2010/main" val="25657721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1" y="31834"/>
            <a:ext cx="12132179" cy="1325563"/>
          </a:xfrm>
        </p:spPr>
        <p:txBody>
          <a:bodyPr>
            <a:normAutofit/>
          </a:bodyPr>
          <a:lstStyle/>
          <a:p>
            <a:pPr algn="ctr"/>
            <a:r>
              <a:rPr lang="en-GB" sz="3600" dirty="0"/>
              <a:t>Job Insecurity, Fertility and Marriage: Difference-in-differences</a:t>
            </a:r>
          </a:p>
        </p:txBody>
      </p:sp>
      <p:sp>
        <p:nvSpPr>
          <p:cNvPr id="3" name="Content Placeholder 2"/>
          <p:cNvSpPr>
            <a:spLocks noGrp="1"/>
          </p:cNvSpPr>
          <p:nvPr>
            <p:ph idx="1"/>
          </p:nvPr>
        </p:nvSpPr>
        <p:spPr>
          <a:xfrm>
            <a:off x="290557" y="2426252"/>
            <a:ext cx="11613735" cy="4333469"/>
          </a:xfrm>
        </p:spPr>
        <p:txBody>
          <a:bodyPr>
            <a:normAutofit/>
          </a:bodyPr>
          <a:lstStyle/>
          <a:p>
            <a:r>
              <a:rPr lang="en-GB" dirty="0" err="1">
                <a:solidFill>
                  <a:srgbClr val="FF0000"/>
                </a:solidFill>
              </a:rPr>
              <a:t>Y</a:t>
            </a:r>
            <a:r>
              <a:rPr lang="en-GB" baseline="-25000" dirty="0" err="1">
                <a:solidFill>
                  <a:srgbClr val="FF0000"/>
                </a:solidFill>
              </a:rPr>
              <a:t>it</a:t>
            </a:r>
            <a:r>
              <a:rPr lang="en-GB" dirty="0"/>
              <a:t>: Perceived job security, probability to be have a new child and to be married</a:t>
            </a:r>
          </a:p>
          <a:p>
            <a:r>
              <a:rPr lang="en-GB" dirty="0"/>
              <a:t>Focus on workers below age 50 (changes in marital status are less frequent at later ages)</a:t>
            </a:r>
          </a:p>
          <a:p>
            <a:r>
              <a:rPr lang="en-GB" dirty="0"/>
              <a:t>Treated (</a:t>
            </a:r>
            <a:r>
              <a:rPr lang="en-GB" dirty="0" err="1">
                <a:solidFill>
                  <a:srgbClr val="FF0000"/>
                </a:solidFill>
              </a:rPr>
              <a:t>Treat</a:t>
            </a:r>
            <a:r>
              <a:rPr lang="en-GB" baseline="-25000" dirty="0" err="1">
                <a:solidFill>
                  <a:srgbClr val="FF0000"/>
                </a:solidFill>
              </a:rPr>
              <a:t>it</a:t>
            </a:r>
            <a:r>
              <a:rPr lang="en-GB" baseline="-25000" dirty="0">
                <a:solidFill>
                  <a:srgbClr val="FF0000"/>
                </a:solidFill>
              </a:rPr>
              <a:t> </a:t>
            </a:r>
            <a:r>
              <a:rPr lang="en-GB" dirty="0">
                <a:solidFill>
                  <a:srgbClr val="FF0000"/>
                </a:solidFill>
              </a:rPr>
              <a:t>): Large firms (50+ employees)</a:t>
            </a:r>
            <a:r>
              <a:rPr lang="en-GB" dirty="0"/>
              <a:t>;</a:t>
            </a:r>
            <a:r>
              <a:rPr lang="en-GB" dirty="0">
                <a:solidFill>
                  <a:srgbClr val="00B050"/>
                </a:solidFill>
              </a:rPr>
              <a:t> control firms (&lt; 50 employees)</a:t>
            </a:r>
          </a:p>
          <a:p>
            <a:r>
              <a:rPr lang="en-GB" dirty="0"/>
              <a:t>1998: Announcement of the reform</a:t>
            </a:r>
          </a:p>
          <a:p>
            <a:r>
              <a:rPr lang="en-GB" dirty="0"/>
              <a:t>From January 1999 onwards: Post reform</a:t>
            </a:r>
          </a:p>
          <a:p>
            <a:r>
              <a:rPr lang="el-GR" dirty="0">
                <a:solidFill>
                  <a:srgbClr val="FF0000"/>
                </a:solidFill>
              </a:rPr>
              <a:t>λ</a:t>
            </a:r>
            <a:r>
              <a:rPr lang="en-US" baseline="-25000" dirty="0">
                <a:solidFill>
                  <a:srgbClr val="FF0000"/>
                </a:solidFill>
              </a:rPr>
              <a:t>1998</a:t>
            </a:r>
            <a:r>
              <a:rPr lang="en-US" dirty="0"/>
              <a:t>: 1998-wave FE</a:t>
            </a:r>
          </a:p>
          <a:p>
            <a:r>
              <a:rPr lang="en-US" dirty="0">
                <a:solidFill>
                  <a:srgbClr val="FF0000"/>
                </a:solidFill>
              </a:rPr>
              <a:t>Post</a:t>
            </a:r>
            <a:r>
              <a:rPr lang="en-US" baseline="-25000" dirty="0">
                <a:solidFill>
                  <a:srgbClr val="FF0000"/>
                </a:solidFill>
              </a:rPr>
              <a:t>1998</a:t>
            </a:r>
            <a:r>
              <a:rPr lang="en-US" dirty="0"/>
              <a:t> and </a:t>
            </a:r>
            <a:r>
              <a:rPr lang="en-US" dirty="0">
                <a:solidFill>
                  <a:srgbClr val="FF0000"/>
                </a:solidFill>
              </a:rPr>
              <a:t>Post</a:t>
            </a:r>
            <a:r>
              <a:rPr lang="en-US" baseline="-25000" dirty="0">
                <a:solidFill>
                  <a:srgbClr val="FF0000"/>
                </a:solidFill>
              </a:rPr>
              <a:t>1997</a:t>
            </a:r>
            <a:r>
              <a:rPr lang="en-US" dirty="0"/>
              <a:t>: dummies for after 1998 and 1997 respectively</a:t>
            </a:r>
            <a:endParaRPr lang="en-GB" dirty="0"/>
          </a:p>
        </p:txBody>
      </p:sp>
      <p:pic>
        <p:nvPicPr>
          <p:cNvPr id="4" name="Picture 3"/>
          <p:cNvPicPr>
            <a:picLocks noChangeAspect="1"/>
          </p:cNvPicPr>
          <p:nvPr/>
        </p:nvPicPr>
        <p:blipFill>
          <a:blip r:embed="rId2"/>
          <a:stretch>
            <a:fillRect/>
          </a:stretch>
        </p:blipFill>
        <p:spPr>
          <a:xfrm>
            <a:off x="477981" y="1047565"/>
            <a:ext cx="11433966" cy="747118"/>
          </a:xfrm>
          <a:prstGeom prst="rect">
            <a:avLst/>
          </a:prstGeom>
        </p:spPr>
      </p:pic>
      <p:pic>
        <p:nvPicPr>
          <p:cNvPr id="5" name="Picture 4"/>
          <p:cNvPicPr>
            <a:picLocks noChangeAspect="1"/>
          </p:cNvPicPr>
          <p:nvPr/>
        </p:nvPicPr>
        <p:blipFill>
          <a:blip r:embed="rId3"/>
          <a:stretch>
            <a:fillRect/>
          </a:stretch>
        </p:blipFill>
        <p:spPr>
          <a:xfrm>
            <a:off x="505455" y="1794683"/>
            <a:ext cx="9948493" cy="375861"/>
          </a:xfrm>
          <a:prstGeom prst="rect">
            <a:avLst/>
          </a:prstGeom>
        </p:spPr>
      </p:pic>
    </p:spTree>
    <p:extLst>
      <p:ext uri="{BB962C8B-B14F-4D97-AF65-F5344CB8AC3E}">
        <p14:creationId xmlns:p14="http://schemas.microsoft.com/office/powerpoint/2010/main" val="2395482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8" y="74567"/>
            <a:ext cx="12115088" cy="1325563"/>
          </a:xfrm>
        </p:spPr>
        <p:txBody>
          <a:bodyPr>
            <a:normAutofit/>
          </a:bodyPr>
          <a:lstStyle/>
          <a:p>
            <a:pPr algn="ctr"/>
            <a:r>
              <a:rPr lang="en-GB" sz="4000" dirty="0"/>
              <a:t>Data - </a:t>
            </a:r>
            <a:r>
              <a:rPr lang="en-US" sz="4000" dirty="0"/>
              <a:t>European Community Household Panel (</a:t>
            </a:r>
            <a:r>
              <a:rPr lang="en-GB" sz="4000" dirty="0"/>
              <a:t>ECHP)</a:t>
            </a:r>
          </a:p>
        </p:txBody>
      </p:sp>
      <p:sp>
        <p:nvSpPr>
          <p:cNvPr id="3" name="Content Placeholder 2"/>
          <p:cNvSpPr>
            <a:spLocks noGrp="1"/>
          </p:cNvSpPr>
          <p:nvPr>
            <p:ph idx="1"/>
          </p:nvPr>
        </p:nvSpPr>
        <p:spPr>
          <a:xfrm>
            <a:off x="325582" y="1338509"/>
            <a:ext cx="11028218" cy="4351338"/>
          </a:xfrm>
        </p:spPr>
        <p:txBody>
          <a:bodyPr>
            <a:noAutofit/>
          </a:bodyPr>
          <a:lstStyle/>
          <a:p>
            <a:pPr lvl="1" algn="just"/>
            <a:r>
              <a:rPr lang="en-US" sz="2800" dirty="0"/>
              <a:t>14 European countries, 1994-2001</a:t>
            </a:r>
          </a:p>
          <a:p>
            <a:pPr lvl="1" algn="just"/>
            <a:r>
              <a:rPr lang="en-US" sz="2800" dirty="0"/>
              <a:t>Information on socioeconomic characteristics, employment conditions…</a:t>
            </a:r>
          </a:p>
          <a:p>
            <a:pPr lvl="1" algn="just"/>
            <a:r>
              <a:rPr lang="en-US" sz="2800" dirty="0"/>
              <a:t>…and marital status and perception of job security (our main dependent variables)</a:t>
            </a:r>
          </a:p>
          <a:p>
            <a:pPr lvl="1" algn="just"/>
            <a:r>
              <a:rPr lang="en-US" sz="2800" i="1" dirty="0"/>
              <a:t>“How satisfied are you with </a:t>
            </a:r>
            <a:r>
              <a:rPr lang="en-US" sz="2800" i="1" dirty="0">
                <a:solidFill>
                  <a:srgbClr val="FF0000"/>
                </a:solidFill>
              </a:rPr>
              <a:t>your present situation </a:t>
            </a:r>
            <a:r>
              <a:rPr lang="en-US" sz="2800" i="1" dirty="0"/>
              <a:t>in the following areas? (Please use a scale of 1 to 6, position '1' meaning you are not satisfied at all and '6' meaning that you are fully satisfied.)”</a:t>
            </a:r>
          </a:p>
          <a:p>
            <a:pPr lvl="1" algn="just"/>
            <a:r>
              <a:rPr lang="en-US" sz="2800" i="1" dirty="0">
                <a:solidFill>
                  <a:srgbClr val="FF0000"/>
                </a:solidFill>
              </a:rPr>
              <a:t>Your Job Security </a:t>
            </a:r>
          </a:p>
          <a:p>
            <a:pPr marL="457200" lvl="1" indent="0" algn="just">
              <a:buNone/>
            </a:pPr>
            <a:endParaRPr lang="en-US" sz="3600" dirty="0"/>
          </a:p>
          <a:p>
            <a:endParaRPr lang="en-GB" sz="3600" dirty="0"/>
          </a:p>
        </p:txBody>
      </p:sp>
    </p:spTree>
    <p:extLst>
      <p:ext uri="{BB962C8B-B14F-4D97-AF65-F5344CB8AC3E}">
        <p14:creationId xmlns:p14="http://schemas.microsoft.com/office/powerpoint/2010/main" val="30401518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7291"/>
            <a:ext cx="12192000" cy="1325563"/>
          </a:xfrm>
        </p:spPr>
        <p:txBody>
          <a:bodyPr>
            <a:normAutofit fontScale="90000"/>
          </a:bodyPr>
          <a:lstStyle/>
          <a:p>
            <a:r>
              <a:rPr lang="en-GB" dirty="0"/>
              <a:t>Sample for </a:t>
            </a:r>
            <a:r>
              <a:rPr lang="en-GB" dirty="0">
                <a:solidFill>
                  <a:srgbClr val="FF0000"/>
                </a:solidFill>
              </a:rPr>
              <a:t>Fertility</a:t>
            </a:r>
            <a:r>
              <a:rPr lang="en-GB" dirty="0"/>
              <a:t>: Married French private-sector workers aged 20-49 with permanent contracts (4698; 1040)</a:t>
            </a:r>
          </a:p>
        </p:txBody>
      </p:sp>
      <p:sp>
        <p:nvSpPr>
          <p:cNvPr id="3" name="Content Placeholder 2"/>
          <p:cNvSpPr>
            <a:spLocks noGrp="1"/>
          </p:cNvSpPr>
          <p:nvPr>
            <p:ph idx="1"/>
          </p:nvPr>
        </p:nvSpPr>
        <p:spPr/>
        <p:txBody>
          <a:bodyPr/>
          <a:lstStyle/>
          <a:p>
            <a:pPr marL="0" indent="0">
              <a:buNone/>
            </a:pPr>
            <a:r>
              <a:rPr lang="en-GB" dirty="0"/>
              <a:t> </a:t>
            </a:r>
          </a:p>
        </p:txBody>
      </p:sp>
      <p:pic>
        <p:nvPicPr>
          <p:cNvPr id="5" name="Picture 4"/>
          <p:cNvPicPr>
            <a:picLocks noChangeAspect="1"/>
          </p:cNvPicPr>
          <p:nvPr/>
        </p:nvPicPr>
        <p:blipFill>
          <a:blip r:embed="rId2"/>
          <a:stretch>
            <a:fillRect/>
          </a:stretch>
        </p:blipFill>
        <p:spPr>
          <a:xfrm>
            <a:off x="2197950" y="1396538"/>
            <a:ext cx="7987055" cy="5461462"/>
          </a:xfrm>
          <a:prstGeom prst="rect">
            <a:avLst/>
          </a:prstGeom>
        </p:spPr>
      </p:pic>
    </p:spTree>
    <p:extLst>
      <p:ext uri="{BB962C8B-B14F-4D97-AF65-F5344CB8AC3E}">
        <p14:creationId xmlns:p14="http://schemas.microsoft.com/office/powerpoint/2010/main" val="1215513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214609"/>
            <a:ext cx="10935056" cy="6428782"/>
          </a:xfrm>
        </p:spPr>
        <p:txBody>
          <a:bodyPr anchor="t" anchorCtr="0">
            <a:noAutofit/>
          </a:bodyPr>
          <a:lstStyle/>
          <a:p>
            <a:pPr>
              <a:lnSpc>
                <a:spcPct val="100000"/>
              </a:lnSpc>
            </a:pPr>
            <a:r>
              <a:rPr lang="en-US" sz="2800" dirty="0">
                <a:latin typeface="Calibri body"/>
              </a:rPr>
              <a:t>Economic insecurity is a </a:t>
            </a:r>
            <a:r>
              <a:rPr lang="en-US" sz="2800" b="1" dirty="0">
                <a:latin typeface="Calibri body"/>
              </a:rPr>
              <a:t>multifaceted concept</a:t>
            </a:r>
            <a:r>
              <a:rPr lang="en-US" sz="2800" dirty="0">
                <a:latin typeface="Calibri body"/>
              </a:rPr>
              <a:t>. </a:t>
            </a:r>
            <a:br>
              <a:rPr lang="en-US" sz="2800" dirty="0">
                <a:latin typeface="Calibri body"/>
              </a:rPr>
            </a:br>
            <a:br>
              <a:rPr lang="en-US" sz="2800" dirty="0">
                <a:latin typeface="Calibri body"/>
              </a:rPr>
            </a:br>
            <a:r>
              <a:rPr lang="en-US" sz="2800" dirty="0">
                <a:latin typeface="Calibri body"/>
              </a:rPr>
              <a:t>Stiglitz et al. (2009) refer to economic insecurity (henceforth EI) as stresses arising from “uncertainty about the material conditions that may prevail in the future”; </a:t>
            </a:r>
            <a:br>
              <a:rPr lang="en-US" sz="2800" dirty="0">
                <a:latin typeface="Calibri body"/>
              </a:rPr>
            </a:br>
            <a:br>
              <a:rPr lang="en-US" sz="2800" dirty="0">
                <a:latin typeface="Calibri body"/>
              </a:rPr>
            </a:br>
            <a:r>
              <a:rPr lang="en-US" sz="2800" dirty="0">
                <a:latin typeface="Calibri body"/>
              </a:rPr>
              <a:t>for Osberg (1998) EI is “the anxiety produced by the lack of economic safety”; </a:t>
            </a:r>
            <a:br>
              <a:rPr lang="en-US" sz="2800" dirty="0">
                <a:latin typeface="Calibri body"/>
              </a:rPr>
            </a:br>
            <a:br>
              <a:rPr lang="en-US" sz="2800" dirty="0">
                <a:latin typeface="Calibri body"/>
              </a:rPr>
            </a:br>
            <a:r>
              <a:rPr lang="en-US" sz="2800" dirty="0">
                <a:latin typeface="Calibri body"/>
              </a:rPr>
              <a:t>Bossert and D’Ambrosio (2013) define EI as “the anxiety produced by the possible exposure to adverse economic events, and by the anticipation of the difficulty to recover from them”; </a:t>
            </a:r>
            <a:br>
              <a:rPr lang="en-US" sz="2800" dirty="0">
                <a:latin typeface="Calibri body"/>
              </a:rPr>
            </a:br>
            <a:br>
              <a:rPr lang="en-US" sz="2800" dirty="0">
                <a:latin typeface="Calibri body"/>
              </a:rPr>
            </a:br>
            <a:r>
              <a:rPr lang="en-US" sz="2800" dirty="0">
                <a:latin typeface="Calibri body"/>
              </a:rPr>
              <a:t>for Jacobs (2016) “Economic insecurity is perhaps best understood as the intersection between “perceived” and “actual” downside risk.”</a:t>
            </a:r>
            <a:endParaRPr lang="en-GB" sz="2800" dirty="0">
              <a:latin typeface="Calibri body"/>
            </a:endParaRPr>
          </a:p>
        </p:txBody>
      </p:sp>
    </p:spTree>
    <p:extLst>
      <p:ext uri="{BB962C8B-B14F-4D97-AF65-F5344CB8AC3E}">
        <p14:creationId xmlns:p14="http://schemas.microsoft.com/office/powerpoint/2010/main" val="19509563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583"/>
            <a:ext cx="12192000" cy="597876"/>
          </a:xfrm>
        </p:spPr>
        <p:txBody>
          <a:bodyPr>
            <a:normAutofit/>
          </a:bodyPr>
          <a:lstStyle/>
          <a:p>
            <a:r>
              <a:rPr lang="en-GB" sz="3600" dirty="0"/>
              <a:t>Panel regressions: treated workers report </a:t>
            </a:r>
            <a:r>
              <a:rPr lang="en-GB" sz="3600" dirty="0">
                <a:solidFill>
                  <a:srgbClr val="FF0000"/>
                </a:solidFill>
              </a:rPr>
              <a:t>greater job insecurity</a:t>
            </a:r>
          </a:p>
        </p:txBody>
      </p:sp>
      <p:pic>
        <p:nvPicPr>
          <p:cNvPr id="3" name="Picture 2"/>
          <p:cNvPicPr>
            <a:picLocks noChangeAspect="1"/>
          </p:cNvPicPr>
          <p:nvPr/>
        </p:nvPicPr>
        <p:blipFill>
          <a:blip r:embed="rId2"/>
          <a:stretch>
            <a:fillRect/>
          </a:stretch>
        </p:blipFill>
        <p:spPr>
          <a:xfrm>
            <a:off x="767642" y="499862"/>
            <a:ext cx="9624859" cy="6304742"/>
          </a:xfrm>
          <a:prstGeom prst="rect">
            <a:avLst/>
          </a:prstGeom>
        </p:spPr>
      </p:pic>
    </p:spTree>
    <p:extLst>
      <p:ext uri="{BB962C8B-B14F-4D97-AF65-F5344CB8AC3E}">
        <p14:creationId xmlns:p14="http://schemas.microsoft.com/office/powerpoint/2010/main" val="2577403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0"/>
            <a:ext cx="12063813" cy="1325563"/>
          </a:xfrm>
        </p:spPr>
        <p:txBody>
          <a:bodyPr>
            <a:normAutofit fontScale="90000"/>
          </a:bodyPr>
          <a:lstStyle/>
          <a:p>
            <a:r>
              <a:rPr lang="en-GB" dirty="0"/>
              <a:t>And </a:t>
            </a:r>
            <a:r>
              <a:rPr lang="en-GB" dirty="0">
                <a:solidFill>
                  <a:srgbClr val="FF0000"/>
                </a:solidFill>
              </a:rPr>
              <a:t>reduced their fertility</a:t>
            </a:r>
            <a:br>
              <a:rPr lang="en-GB" dirty="0"/>
            </a:br>
            <a:r>
              <a:rPr lang="en-GB" dirty="0"/>
              <a:t>Lower fertility entirely driven by perceived job insecurity</a:t>
            </a:r>
          </a:p>
        </p:txBody>
      </p:sp>
      <p:sp>
        <p:nvSpPr>
          <p:cNvPr id="5" name="TextBox 4"/>
          <p:cNvSpPr txBox="1"/>
          <p:nvPr/>
        </p:nvSpPr>
        <p:spPr>
          <a:xfrm>
            <a:off x="8828162" y="2366357"/>
            <a:ext cx="3021631" cy="400110"/>
          </a:xfrm>
          <a:prstGeom prst="rect">
            <a:avLst/>
          </a:prstGeom>
          <a:noFill/>
        </p:spPr>
        <p:txBody>
          <a:bodyPr wrap="square" rtlCol="0">
            <a:spAutoFit/>
          </a:bodyPr>
          <a:lstStyle/>
          <a:p>
            <a:pPr marL="285750" indent="-285750" algn="just">
              <a:buFont typeface="Arial" panose="020B0604020202020204" pitchFamily="34" charset="0"/>
              <a:buChar char="•"/>
            </a:pPr>
            <a:endParaRPr lang="en-GB" sz="2000" dirty="0"/>
          </a:p>
        </p:txBody>
      </p:sp>
      <p:pic>
        <p:nvPicPr>
          <p:cNvPr id="3" name="Image 2"/>
          <p:cNvPicPr>
            <a:picLocks noChangeAspect="1"/>
          </p:cNvPicPr>
          <p:nvPr/>
        </p:nvPicPr>
        <p:blipFill>
          <a:blip r:embed="rId2"/>
          <a:stretch>
            <a:fillRect/>
          </a:stretch>
        </p:blipFill>
        <p:spPr>
          <a:xfrm>
            <a:off x="224210" y="1828798"/>
            <a:ext cx="11765539" cy="4606688"/>
          </a:xfrm>
          <a:prstGeom prst="rect">
            <a:avLst/>
          </a:prstGeom>
        </p:spPr>
      </p:pic>
    </p:spTree>
    <p:extLst>
      <p:ext uri="{BB962C8B-B14F-4D97-AF65-F5344CB8AC3E}">
        <p14:creationId xmlns:p14="http://schemas.microsoft.com/office/powerpoint/2010/main" val="27778922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195985"/>
            <a:ext cx="10515600" cy="1325563"/>
          </a:xfrm>
        </p:spPr>
        <p:txBody>
          <a:bodyPr/>
          <a:lstStyle/>
          <a:p>
            <a:r>
              <a:rPr lang="en-GB" dirty="0"/>
              <a:t>Parallel-trend assumption (raw data)</a:t>
            </a:r>
          </a:p>
        </p:txBody>
      </p:sp>
      <p:pic>
        <p:nvPicPr>
          <p:cNvPr id="4" name="Picture 3"/>
          <p:cNvPicPr>
            <a:picLocks noChangeAspect="1"/>
          </p:cNvPicPr>
          <p:nvPr/>
        </p:nvPicPr>
        <p:blipFill>
          <a:blip r:embed="rId2"/>
          <a:stretch>
            <a:fillRect/>
          </a:stretch>
        </p:blipFill>
        <p:spPr>
          <a:xfrm>
            <a:off x="137690" y="1168833"/>
            <a:ext cx="5951383" cy="5516940"/>
          </a:xfrm>
          <a:prstGeom prst="rect">
            <a:avLst/>
          </a:prstGeom>
        </p:spPr>
      </p:pic>
      <p:pic>
        <p:nvPicPr>
          <p:cNvPr id="5" name="Picture 4"/>
          <p:cNvPicPr>
            <a:picLocks noChangeAspect="1"/>
          </p:cNvPicPr>
          <p:nvPr/>
        </p:nvPicPr>
        <p:blipFill>
          <a:blip r:embed="rId3"/>
          <a:stretch>
            <a:fillRect/>
          </a:stretch>
        </p:blipFill>
        <p:spPr>
          <a:xfrm>
            <a:off x="6284421" y="1246604"/>
            <a:ext cx="5799513" cy="5611396"/>
          </a:xfrm>
          <a:prstGeom prst="rect">
            <a:avLst/>
          </a:prstGeom>
        </p:spPr>
      </p:pic>
    </p:spTree>
    <p:extLst>
      <p:ext uri="{BB962C8B-B14F-4D97-AF65-F5344CB8AC3E}">
        <p14:creationId xmlns:p14="http://schemas.microsoft.com/office/powerpoint/2010/main" val="2267653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2"/>
            <a:ext cx="10515600" cy="1325563"/>
          </a:xfrm>
        </p:spPr>
        <p:txBody>
          <a:bodyPr/>
          <a:lstStyle/>
          <a:p>
            <a:r>
              <a:rPr lang="en-GB" dirty="0"/>
              <a:t>Robustness checks</a:t>
            </a:r>
          </a:p>
        </p:txBody>
      </p:sp>
      <p:sp>
        <p:nvSpPr>
          <p:cNvPr id="3" name="Content Placeholder 2"/>
          <p:cNvSpPr>
            <a:spLocks noGrp="1"/>
          </p:cNvSpPr>
          <p:nvPr>
            <p:ph idx="1"/>
          </p:nvPr>
        </p:nvSpPr>
        <p:spPr>
          <a:xfrm>
            <a:off x="623843" y="953950"/>
            <a:ext cx="10729957" cy="3503188"/>
          </a:xfrm>
        </p:spPr>
        <p:txBody>
          <a:bodyPr>
            <a:normAutofit fontScale="92500" lnSpcReduction="20000"/>
          </a:bodyPr>
          <a:lstStyle/>
          <a:p>
            <a:pPr algn="just"/>
            <a:endParaRPr lang="en-GB" dirty="0"/>
          </a:p>
          <a:p>
            <a:pPr algn="just"/>
            <a:r>
              <a:rPr lang="en-GB" dirty="0"/>
              <a:t>Results unchanged if:</a:t>
            </a:r>
          </a:p>
          <a:p>
            <a:pPr lvl="1" algn="just"/>
            <a:r>
              <a:rPr lang="en-GB" dirty="0"/>
              <a:t>We exclude workers in firms with more than 20 employees </a:t>
            </a:r>
            <a:r>
              <a:rPr lang="en-GB" dirty="0">
                <a:sym typeface="Wingdings" panose="05000000000000000000" pitchFamily="2" charset="2"/>
              </a:rPr>
              <a:t> no confounding effect of the </a:t>
            </a:r>
            <a:r>
              <a:rPr lang="en-GB" dirty="0">
                <a:solidFill>
                  <a:srgbClr val="FF0000"/>
                </a:solidFill>
                <a:sym typeface="Wingdings" panose="05000000000000000000" pitchFamily="2" charset="2"/>
              </a:rPr>
              <a:t>35-hour workweek of 2000</a:t>
            </a:r>
          </a:p>
          <a:p>
            <a:pPr lvl="1" algn="just"/>
            <a:r>
              <a:rPr lang="en-GB" dirty="0">
                <a:sym typeface="Wingdings" panose="05000000000000000000" pitchFamily="2" charset="2"/>
              </a:rPr>
              <a:t>We use pooled OLS and non-linear estimation methods  the </a:t>
            </a:r>
            <a:r>
              <a:rPr lang="en-GB" dirty="0">
                <a:solidFill>
                  <a:srgbClr val="FF0000"/>
                </a:solidFill>
                <a:sym typeface="Wingdings" panose="05000000000000000000" pitchFamily="2" charset="2"/>
              </a:rPr>
              <a:t>estimation method </a:t>
            </a:r>
            <a:r>
              <a:rPr lang="en-GB" dirty="0">
                <a:sym typeface="Wingdings" panose="05000000000000000000" pitchFamily="2" charset="2"/>
              </a:rPr>
              <a:t>does not drive the results</a:t>
            </a:r>
          </a:p>
          <a:p>
            <a:pPr lvl="1" algn="just"/>
            <a:r>
              <a:rPr lang="en-GB" dirty="0">
                <a:sym typeface="Wingdings" panose="05000000000000000000" pitchFamily="2" charset="2"/>
              </a:rPr>
              <a:t>We exclude workers in firms between 20 to 100 employees (donut </a:t>
            </a:r>
            <a:r>
              <a:rPr lang="en-GB" dirty="0" err="1">
                <a:sym typeface="Wingdings" panose="05000000000000000000" pitchFamily="2" charset="2"/>
              </a:rPr>
              <a:t>DiD</a:t>
            </a:r>
            <a:r>
              <a:rPr lang="en-GB" dirty="0">
                <a:sym typeface="Wingdings" panose="05000000000000000000" pitchFamily="2" charset="2"/>
              </a:rPr>
              <a:t>)  </a:t>
            </a:r>
            <a:r>
              <a:rPr lang="en-GB" dirty="0">
                <a:solidFill>
                  <a:srgbClr val="FF0000"/>
                </a:solidFill>
                <a:sym typeface="Wingdings" panose="05000000000000000000" pitchFamily="2" charset="2"/>
              </a:rPr>
              <a:t>Firm size misreporting </a:t>
            </a:r>
            <a:r>
              <a:rPr lang="en-GB" dirty="0">
                <a:sym typeface="Wingdings" panose="05000000000000000000" pitchFamily="2" charset="2"/>
              </a:rPr>
              <a:t>is unlikely to affect our estimates</a:t>
            </a:r>
          </a:p>
          <a:p>
            <a:pPr lvl="1" algn="just"/>
            <a:endParaRPr lang="en-GB" dirty="0">
              <a:sym typeface="Wingdings" panose="05000000000000000000" pitchFamily="2" charset="2"/>
            </a:endParaRPr>
          </a:p>
          <a:p>
            <a:pPr algn="just"/>
            <a:r>
              <a:rPr lang="en-GB" dirty="0">
                <a:sym typeface="Wingdings" panose="05000000000000000000" pitchFamily="2" charset="2"/>
              </a:rPr>
              <a:t>There are no significant estimates for </a:t>
            </a:r>
            <a:r>
              <a:rPr lang="en-GB" dirty="0"/>
              <a:t>Spanish, Italian and Danish workers (placebo) </a:t>
            </a:r>
            <a:r>
              <a:rPr lang="en-GB" dirty="0">
                <a:sym typeface="Wingdings" panose="05000000000000000000" pitchFamily="2" charset="2"/>
              </a:rPr>
              <a:t> common macroeconomic shocks do not drive the results</a:t>
            </a:r>
            <a:endParaRPr lang="en-GB" dirty="0"/>
          </a:p>
        </p:txBody>
      </p:sp>
      <p:sp>
        <p:nvSpPr>
          <p:cNvPr id="4" name="Title 1"/>
          <p:cNvSpPr txBox="1">
            <a:spLocks/>
          </p:cNvSpPr>
          <p:nvPr/>
        </p:nvSpPr>
        <p:spPr>
          <a:xfrm>
            <a:off x="990600" y="434604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Heterogeneity</a:t>
            </a:r>
          </a:p>
        </p:txBody>
      </p:sp>
      <p:sp>
        <p:nvSpPr>
          <p:cNvPr id="5" name="Content Placeholder 2"/>
          <p:cNvSpPr txBox="1">
            <a:spLocks/>
          </p:cNvSpPr>
          <p:nvPr/>
        </p:nvSpPr>
        <p:spPr>
          <a:xfrm>
            <a:off x="623843" y="5731216"/>
            <a:ext cx="10882357" cy="9430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dirty="0">
                <a:sym typeface="Wingdings" panose="05000000000000000000" pitchFamily="2" charset="2"/>
              </a:rPr>
              <a:t>Effect on fertility is stronger for high-wage and educated workers (</a:t>
            </a:r>
            <a:r>
              <a:rPr lang="en-GB" dirty="0">
                <a:solidFill>
                  <a:srgbClr val="FF0000"/>
                </a:solidFill>
                <a:sym typeface="Wingdings" panose="05000000000000000000" pitchFamily="2" charset="2"/>
              </a:rPr>
              <a:t>negative selection </a:t>
            </a:r>
            <a:r>
              <a:rPr lang="en-GB" dirty="0">
                <a:sym typeface="Wingdings" panose="05000000000000000000" pitchFamily="2" charset="2"/>
              </a:rPr>
              <a:t>into fertility) and parents (effect is at the </a:t>
            </a:r>
            <a:r>
              <a:rPr lang="en-GB" dirty="0">
                <a:solidFill>
                  <a:srgbClr val="FF0000"/>
                </a:solidFill>
                <a:sym typeface="Wingdings" panose="05000000000000000000" pitchFamily="2" charset="2"/>
              </a:rPr>
              <a:t>intensive margin</a:t>
            </a:r>
            <a:r>
              <a:rPr lang="en-GB" dirty="0">
                <a:sym typeface="Wingdings" panose="05000000000000000000" pitchFamily="2" charset="2"/>
              </a:rPr>
              <a:t>)</a:t>
            </a:r>
            <a:endParaRPr lang="en-GB" dirty="0"/>
          </a:p>
        </p:txBody>
      </p:sp>
    </p:spTree>
    <p:extLst>
      <p:ext uri="{BB962C8B-B14F-4D97-AF65-F5344CB8AC3E}">
        <p14:creationId xmlns:p14="http://schemas.microsoft.com/office/powerpoint/2010/main" val="3080920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07" y="117291"/>
            <a:ext cx="11925993" cy="1325563"/>
          </a:xfrm>
        </p:spPr>
        <p:txBody>
          <a:bodyPr>
            <a:normAutofit fontScale="90000"/>
          </a:bodyPr>
          <a:lstStyle/>
          <a:p>
            <a:r>
              <a:rPr lang="en-GB" dirty="0"/>
              <a:t>Sample for </a:t>
            </a:r>
            <a:r>
              <a:rPr lang="en-GB" dirty="0">
                <a:solidFill>
                  <a:srgbClr val="FF0000"/>
                </a:solidFill>
              </a:rPr>
              <a:t>Marriage</a:t>
            </a:r>
            <a:r>
              <a:rPr lang="en-GB" dirty="0"/>
              <a:t>: All French private-sector workers aged 20-49 with permanent contracts (10371; 2797)</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p:cNvPicPr>
            <a:picLocks noChangeAspect="1"/>
          </p:cNvPicPr>
          <p:nvPr/>
        </p:nvPicPr>
        <p:blipFill>
          <a:blip r:embed="rId2"/>
          <a:stretch>
            <a:fillRect/>
          </a:stretch>
        </p:blipFill>
        <p:spPr>
          <a:xfrm>
            <a:off x="2202872" y="1340590"/>
            <a:ext cx="6068291" cy="5476520"/>
          </a:xfrm>
          <a:prstGeom prst="rect">
            <a:avLst/>
          </a:prstGeom>
        </p:spPr>
      </p:pic>
    </p:spTree>
    <p:extLst>
      <p:ext uri="{BB962C8B-B14F-4D97-AF65-F5344CB8AC3E}">
        <p14:creationId xmlns:p14="http://schemas.microsoft.com/office/powerpoint/2010/main" val="31302601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9123"/>
            <a:ext cx="12126482" cy="700755"/>
          </a:xfrm>
        </p:spPr>
        <p:txBody>
          <a:bodyPr>
            <a:normAutofit fontScale="90000"/>
          </a:bodyPr>
          <a:lstStyle/>
          <a:p>
            <a:r>
              <a:rPr lang="en-GB" dirty="0"/>
              <a:t>The treated workers again feel more insecure</a:t>
            </a:r>
            <a:br>
              <a:rPr lang="en-GB" dirty="0"/>
            </a:br>
            <a:r>
              <a:rPr lang="en-GB" dirty="0"/>
              <a:t>Only </a:t>
            </a:r>
            <a:r>
              <a:rPr lang="en-GB" dirty="0">
                <a:solidFill>
                  <a:srgbClr val="FF0000"/>
                </a:solidFill>
              </a:rPr>
              <a:t>women get married following lower job security </a:t>
            </a:r>
            <a:br>
              <a:rPr lang="en-GB" dirty="0"/>
            </a:br>
            <a:br>
              <a:rPr lang="en-GB" dirty="0"/>
            </a:br>
            <a:endParaRPr lang="en-GB" dirty="0"/>
          </a:p>
        </p:txBody>
      </p:sp>
      <p:pic>
        <p:nvPicPr>
          <p:cNvPr id="3" name="Image 2"/>
          <p:cNvPicPr>
            <a:picLocks noChangeAspect="1"/>
          </p:cNvPicPr>
          <p:nvPr/>
        </p:nvPicPr>
        <p:blipFill>
          <a:blip r:embed="rId2"/>
          <a:stretch>
            <a:fillRect/>
          </a:stretch>
        </p:blipFill>
        <p:spPr>
          <a:xfrm>
            <a:off x="636998" y="1119500"/>
            <a:ext cx="10549455" cy="5621703"/>
          </a:xfrm>
          <a:prstGeom prst="rect">
            <a:avLst/>
          </a:prstGeom>
        </p:spPr>
      </p:pic>
    </p:spTree>
    <p:extLst>
      <p:ext uri="{BB962C8B-B14F-4D97-AF65-F5344CB8AC3E}">
        <p14:creationId xmlns:p14="http://schemas.microsoft.com/office/powerpoint/2010/main" val="3135274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195985"/>
            <a:ext cx="10515600" cy="1325563"/>
          </a:xfrm>
        </p:spPr>
        <p:txBody>
          <a:bodyPr/>
          <a:lstStyle/>
          <a:p>
            <a:r>
              <a:rPr lang="en-GB" dirty="0"/>
              <a:t>Parallel-trend assumption (panel results)</a:t>
            </a:r>
          </a:p>
        </p:txBody>
      </p:sp>
      <p:pic>
        <p:nvPicPr>
          <p:cNvPr id="3" name="Image 2"/>
          <p:cNvPicPr>
            <a:picLocks noChangeAspect="1"/>
          </p:cNvPicPr>
          <p:nvPr/>
        </p:nvPicPr>
        <p:blipFill>
          <a:blip r:embed="rId2"/>
          <a:stretch>
            <a:fillRect/>
          </a:stretch>
        </p:blipFill>
        <p:spPr>
          <a:xfrm>
            <a:off x="1731818" y="733804"/>
            <a:ext cx="7779648" cy="6149834"/>
          </a:xfrm>
          <a:prstGeom prst="rect">
            <a:avLst/>
          </a:prstGeom>
        </p:spPr>
      </p:pic>
    </p:spTree>
    <p:extLst>
      <p:ext uri="{BB962C8B-B14F-4D97-AF65-F5344CB8AC3E}">
        <p14:creationId xmlns:p14="http://schemas.microsoft.com/office/powerpoint/2010/main" val="2100823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164"/>
            <a:ext cx="10515600" cy="1325563"/>
          </a:xfrm>
        </p:spPr>
        <p:txBody>
          <a:bodyPr/>
          <a:lstStyle/>
          <a:p>
            <a:r>
              <a:rPr lang="en-GB" dirty="0"/>
              <a:t>From Cohabitation to Marriage only</a:t>
            </a:r>
          </a:p>
        </p:txBody>
      </p:sp>
      <p:pic>
        <p:nvPicPr>
          <p:cNvPr id="4" name="Content Placeholder 3"/>
          <p:cNvPicPr>
            <a:picLocks noGrp="1" noChangeAspect="1"/>
          </p:cNvPicPr>
          <p:nvPr>
            <p:ph idx="1"/>
          </p:nvPr>
        </p:nvPicPr>
        <p:blipFill>
          <a:blip r:embed="rId2"/>
          <a:stretch>
            <a:fillRect/>
          </a:stretch>
        </p:blipFill>
        <p:spPr>
          <a:xfrm>
            <a:off x="699655" y="999523"/>
            <a:ext cx="10096320" cy="5865273"/>
          </a:xfrm>
          <a:prstGeom prst="rect">
            <a:avLst/>
          </a:prstGeom>
        </p:spPr>
      </p:pic>
      <p:sp>
        <p:nvSpPr>
          <p:cNvPr id="6" name="Oval 4"/>
          <p:cNvSpPr>
            <a:spLocks noChangeArrowheads="1"/>
          </p:cNvSpPr>
          <p:nvPr/>
        </p:nvSpPr>
        <p:spPr bwMode="auto">
          <a:xfrm>
            <a:off x="4127621" y="4255807"/>
            <a:ext cx="1023060" cy="45210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
        <p:nvSpPr>
          <p:cNvPr id="7" name="Oval 4"/>
          <p:cNvSpPr>
            <a:spLocks noChangeArrowheads="1"/>
          </p:cNvSpPr>
          <p:nvPr/>
        </p:nvSpPr>
        <p:spPr bwMode="auto">
          <a:xfrm>
            <a:off x="6681392" y="4254381"/>
            <a:ext cx="1023060" cy="45210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fr-FR" sz="1800"/>
          </a:p>
        </p:txBody>
      </p:sp>
    </p:spTree>
    <p:extLst>
      <p:ext uri="{BB962C8B-B14F-4D97-AF65-F5344CB8AC3E}">
        <p14:creationId xmlns:p14="http://schemas.microsoft.com/office/powerpoint/2010/main" val="30154842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434"/>
            <a:ext cx="10515600" cy="1325563"/>
          </a:xfrm>
        </p:spPr>
        <p:txBody>
          <a:bodyPr/>
          <a:lstStyle/>
          <a:p>
            <a:r>
              <a:rPr lang="en-GB" dirty="0"/>
              <a:t>A last thought on insecurity and risk-sharing</a:t>
            </a:r>
          </a:p>
        </p:txBody>
      </p:sp>
      <p:sp>
        <p:nvSpPr>
          <p:cNvPr id="3" name="Content Placeholder 2"/>
          <p:cNvSpPr>
            <a:spLocks noGrp="1"/>
          </p:cNvSpPr>
          <p:nvPr>
            <p:ph idx="1"/>
          </p:nvPr>
        </p:nvSpPr>
        <p:spPr>
          <a:xfrm>
            <a:off x="128187" y="1521153"/>
            <a:ext cx="11225613" cy="5117284"/>
          </a:xfrm>
        </p:spPr>
        <p:txBody>
          <a:bodyPr>
            <a:normAutofit/>
          </a:bodyPr>
          <a:lstStyle/>
          <a:p>
            <a:r>
              <a:rPr lang="en-GB" sz="3200" dirty="0"/>
              <a:t>We find a larger effect for those facing the most loss: mothers</a:t>
            </a:r>
          </a:p>
          <a:p>
            <a:endParaRPr lang="en-GB" sz="3200" dirty="0"/>
          </a:p>
          <a:p>
            <a:r>
              <a:rPr lang="en-GB" sz="3200" dirty="0"/>
              <a:t>If our estimates really reveal behaviours in line with risk-sharing theory, treated women should not marry men with greater job insecurity</a:t>
            </a:r>
          </a:p>
          <a:p>
            <a:endParaRPr lang="en-GB" sz="3200" dirty="0"/>
          </a:p>
          <a:p>
            <a:r>
              <a:rPr lang="en-GB" sz="3200" dirty="0"/>
              <a:t>This is what we find. </a:t>
            </a:r>
            <a:r>
              <a:rPr lang="en-GB" sz="3200" dirty="0">
                <a:solidFill>
                  <a:srgbClr val="FF0000"/>
                </a:solidFill>
              </a:rPr>
              <a:t>Treated women are less likely to get married to</a:t>
            </a:r>
            <a:r>
              <a:rPr lang="en-GB" sz="3200" dirty="0"/>
              <a:t>:</a:t>
            </a:r>
          </a:p>
          <a:p>
            <a:pPr lvl="1"/>
            <a:r>
              <a:rPr lang="en-GB" sz="3200" dirty="0"/>
              <a:t>Unemployed men</a:t>
            </a:r>
          </a:p>
          <a:p>
            <a:pPr lvl="1"/>
            <a:r>
              <a:rPr lang="en-GB" sz="3200" dirty="0"/>
              <a:t>Men who are themselves affected by the higher </a:t>
            </a:r>
            <a:r>
              <a:rPr lang="en-GB" sz="3200" dirty="0" err="1"/>
              <a:t>Delalande</a:t>
            </a:r>
            <a:r>
              <a:rPr lang="en-GB" sz="3200" dirty="0"/>
              <a:t> tax</a:t>
            </a:r>
          </a:p>
          <a:p>
            <a:pPr lvl="1"/>
            <a:endParaRPr lang="en-GB" dirty="0"/>
          </a:p>
        </p:txBody>
      </p:sp>
    </p:spTree>
    <p:extLst>
      <p:ext uri="{BB962C8B-B14F-4D97-AF65-F5344CB8AC3E}">
        <p14:creationId xmlns:p14="http://schemas.microsoft.com/office/powerpoint/2010/main" val="969925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about </a:t>
            </a:r>
            <a:r>
              <a:rPr lang="en-GB" dirty="0">
                <a:solidFill>
                  <a:srgbClr val="FF0000"/>
                </a:solidFill>
              </a:rPr>
              <a:t>savings</a:t>
            </a:r>
            <a:r>
              <a:rPr lang="en-GB" dirty="0"/>
              <a:t>?</a:t>
            </a:r>
          </a:p>
        </p:txBody>
      </p:sp>
      <p:sp>
        <p:nvSpPr>
          <p:cNvPr id="3" name="Content Placeholder 2"/>
          <p:cNvSpPr>
            <a:spLocks noGrp="1"/>
          </p:cNvSpPr>
          <p:nvPr>
            <p:ph idx="1"/>
          </p:nvPr>
        </p:nvSpPr>
        <p:spPr/>
        <p:txBody>
          <a:bodyPr/>
          <a:lstStyle/>
          <a:p>
            <a:pPr algn="just"/>
            <a:r>
              <a:rPr lang="en-GB" dirty="0"/>
              <a:t>One of reasons why we save is because the stream of future income is unknown </a:t>
            </a:r>
            <a:r>
              <a:rPr lang="en-GB" dirty="0">
                <a:sym typeface="Wingdings" panose="05000000000000000000" pitchFamily="2" charset="2"/>
              </a:rPr>
              <a:t> the greater the risk, the greater is the need for </a:t>
            </a:r>
            <a:r>
              <a:rPr lang="en-GB" i="1" dirty="0">
                <a:sym typeface="Wingdings" panose="05000000000000000000" pitchFamily="2" charset="2"/>
              </a:rPr>
              <a:t>precautionary savings</a:t>
            </a:r>
          </a:p>
          <a:p>
            <a:endParaRPr lang="en-GB" dirty="0">
              <a:sym typeface="Wingdings" panose="05000000000000000000" pitchFamily="2" charset="2"/>
            </a:endParaRPr>
          </a:p>
          <a:p>
            <a:pPr algn="just"/>
            <a:r>
              <a:rPr lang="en-GB" dirty="0"/>
              <a:t>Empirically, there is no consensus in the literature about the importance (or even the existence) of </a:t>
            </a:r>
            <a:r>
              <a:rPr lang="en-GB" i="1" dirty="0"/>
              <a:t>precautionary savings</a:t>
            </a:r>
            <a:endParaRPr lang="en-GB" dirty="0"/>
          </a:p>
          <a:p>
            <a:pPr lvl="1"/>
            <a:r>
              <a:rPr lang="en-GB" dirty="0"/>
              <a:t>Several issues in the literature:</a:t>
            </a:r>
          </a:p>
          <a:p>
            <a:pPr lvl="2"/>
            <a:r>
              <a:rPr lang="en-GB" dirty="0"/>
              <a:t>No harmonised definition of risk and precautionary savings</a:t>
            </a:r>
          </a:p>
          <a:p>
            <a:pPr lvl="2"/>
            <a:r>
              <a:rPr lang="en-GB" dirty="0"/>
              <a:t>Mostly correlations</a:t>
            </a:r>
          </a:p>
          <a:p>
            <a:endParaRPr lang="en-GB" dirty="0"/>
          </a:p>
        </p:txBody>
      </p:sp>
    </p:spTree>
    <p:extLst>
      <p:ext uri="{BB962C8B-B14F-4D97-AF65-F5344CB8AC3E}">
        <p14:creationId xmlns:p14="http://schemas.microsoft.com/office/powerpoint/2010/main" val="84872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0935056" cy="6428782"/>
          </a:xfrm>
        </p:spPr>
        <p:txBody>
          <a:bodyPr anchor="t" anchorCtr="0">
            <a:normAutofit fontScale="90000"/>
          </a:bodyPr>
          <a:lstStyle/>
          <a:p>
            <a:r>
              <a:rPr lang="en-GB" sz="4000" dirty="0">
                <a:latin typeface="Calibri body"/>
              </a:rPr>
              <a:t>If we want to look at the consequences of EI, we will estimate of one of the most famous lines in all of Economics:</a:t>
            </a:r>
            <a:br>
              <a:rPr lang="en-GB" sz="4000" dirty="0">
                <a:latin typeface="Calibri body"/>
              </a:rPr>
            </a:br>
            <a:br>
              <a:rPr lang="en-GB" sz="4000" dirty="0">
                <a:latin typeface="Calibri body"/>
              </a:rPr>
            </a:br>
            <a:r>
              <a:rPr lang="en-GB" sz="6000" dirty="0">
                <a:solidFill>
                  <a:srgbClr val="FF0000"/>
                </a:solidFill>
                <a:latin typeface="Calibri body"/>
              </a:rPr>
              <a:t>reg y x </a:t>
            </a:r>
            <a:br>
              <a:rPr lang="en-GB" sz="6000" dirty="0">
                <a:solidFill>
                  <a:srgbClr val="FF0000"/>
                </a:solidFill>
                <a:latin typeface="Calibri body"/>
              </a:rPr>
            </a:br>
            <a:br>
              <a:rPr lang="en-GB" sz="4000" dirty="0">
                <a:solidFill>
                  <a:srgbClr val="FF0000"/>
                </a:solidFill>
                <a:latin typeface="Calibri body"/>
              </a:rPr>
            </a:br>
            <a:br>
              <a:rPr lang="en-GB" sz="4000" dirty="0">
                <a:solidFill>
                  <a:srgbClr val="FF0000"/>
                </a:solidFill>
                <a:latin typeface="Calibri body"/>
              </a:rPr>
            </a:br>
            <a:r>
              <a:rPr lang="en-GB" sz="4000" dirty="0">
                <a:latin typeface="Calibri body"/>
              </a:rPr>
              <a:t>But what can we do if x hasn’t happened yet (and individual worry about it today)?</a:t>
            </a:r>
            <a:br>
              <a:rPr lang="en-GB" sz="4000" dirty="0">
                <a:latin typeface="Calibri body"/>
              </a:rPr>
            </a:br>
            <a:br>
              <a:rPr lang="en-GB" sz="4000" dirty="0">
                <a:latin typeface="Calibri body"/>
              </a:rPr>
            </a:br>
            <a:br>
              <a:rPr lang="en-GB" sz="4000" dirty="0">
                <a:latin typeface="Calibri body"/>
              </a:rPr>
            </a:br>
            <a:r>
              <a:rPr lang="en-GB" sz="4000" dirty="0">
                <a:latin typeface="Calibri body"/>
              </a:rPr>
              <a:t>This is the case for economic insecurity</a:t>
            </a:r>
            <a:endParaRPr lang="en-GB" sz="4000" dirty="0">
              <a:solidFill>
                <a:srgbClr val="FF0000"/>
              </a:solidFill>
              <a:latin typeface="Calibri body"/>
            </a:endParaRPr>
          </a:p>
        </p:txBody>
      </p:sp>
    </p:spTree>
    <p:extLst>
      <p:ext uri="{BB962C8B-B14F-4D97-AF65-F5344CB8AC3E}">
        <p14:creationId xmlns:p14="http://schemas.microsoft.com/office/powerpoint/2010/main" val="482918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 y="365125"/>
            <a:ext cx="12123634" cy="1325563"/>
          </a:xfrm>
        </p:spPr>
        <p:txBody>
          <a:bodyPr>
            <a:normAutofit/>
          </a:bodyPr>
          <a:lstStyle/>
          <a:p>
            <a:r>
              <a:rPr lang="en-GB" sz="4000" dirty="0"/>
              <a:t>The Italian Labour Market: rules for unlawful dismissal</a:t>
            </a:r>
          </a:p>
        </p:txBody>
      </p:sp>
      <p:sp>
        <p:nvSpPr>
          <p:cNvPr id="3" name="Content Placeholder 2"/>
          <p:cNvSpPr>
            <a:spLocks noGrp="1"/>
          </p:cNvSpPr>
          <p:nvPr>
            <p:ph idx="1"/>
          </p:nvPr>
        </p:nvSpPr>
        <p:spPr>
          <a:xfrm>
            <a:off x="239282" y="2082000"/>
            <a:ext cx="11801742" cy="4351338"/>
          </a:xfrm>
        </p:spPr>
        <p:txBody>
          <a:bodyPr/>
          <a:lstStyle/>
          <a:p>
            <a:pPr marL="0" indent="0">
              <a:buNone/>
            </a:pPr>
            <a:r>
              <a:rPr lang="en-GB" b="1" dirty="0"/>
              <a:t>From 1970 to 2012 </a:t>
            </a:r>
            <a:r>
              <a:rPr lang="en-GB" b="1" dirty="0">
                <a:sym typeface="Wingdings" panose="05000000000000000000" pitchFamily="2" charset="2"/>
              </a:rPr>
              <a:t> </a:t>
            </a:r>
            <a:r>
              <a:rPr lang="en-GB" dirty="0"/>
              <a:t>Dismissal of permanent private-sector workers for:</a:t>
            </a:r>
          </a:p>
          <a:p>
            <a:pPr marL="0" indent="0">
              <a:buNone/>
            </a:pPr>
            <a:endParaRPr lang="en-GB" dirty="0"/>
          </a:p>
          <a:p>
            <a:r>
              <a:rPr lang="en-GB" dirty="0"/>
              <a:t>Just cause (e.g. violence, harassment)</a:t>
            </a:r>
          </a:p>
          <a:p>
            <a:r>
              <a:rPr lang="en-GB" dirty="0"/>
              <a:t>Justified reason</a:t>
            </a:r>
          </a:p>
          <a:p>
            <a:pPr lvl="1"/>
            <a:r>
              <a:rPr lang="en-GB" dirty="0"/>
              <a:t>Subjective (e.g. breach of contract)</a:t>
            </a:r>
          </a:p>
          <a:p>
            <a:pPr lvl="1"/>
            <a:r>
              <a:rPr lang="en-GB" dirty="0"/>
              <a:t>Objective (e.g. economic reasons)</a:t>
            </a:r>
          </a:p>
        </p:txBody>
      </p:sp>
    </p:spTree>
    <p:extLst>
      <p:ext uri="{BB962C8B-B14F-4D97-AF65-F5344CB8AC3E}">
        <p14:creationId xmlns:p14="http://schemas.microsoft.com/office/powerpoint/2010/main" val="36683656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 y="365125"/>
            <a:ext cx="12123634" cy="1325563"/>
          </a:xfrm>
        </p:spPr>
        <p:txBody>
          <a:bodyPr>
            <a:normAutofit/>
          </a:bodyPr>
          <a:lstStyle/>
          <a:p>
            <a:r>
              <a:rPr lang="en-GB" sz="4000" dirty="0"/>
              <a:t>The Italian Labour Market: rules for unlawful dismissal</a:t>
            </a:r>
          </a:p>
        </p:txBody>
      </p:sp>
      <p:sp>
        <p:nvSpPr>
          <p:cNvPr id="5" name="Content Placeholder 2"/>
          <p:cNvSpPr txBox="1">
            <a:spLocks/>
          </p:cNvSpPr>
          <p:nvPr/>
        </p:nvSpPr>
        <p:spPr>
          <a:xfrm>
            <a:off x="162371" y="2012209"/>
            <a:ext cx="1182738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t>From 1970 to 2012 </a:t>
            </a:r>
            <a:r>
              <a:rPr lang="en-GB" b="1" dirty="0">
                <a:sym typeface="Wingdings" panose="05000000000000000000" pitchFamily="2" charset="2"/>
              </a:rPr>
              <a:t> </a:t>
            </a:r>
            <a:r>
              <a:rPr lang="en-GB" dirty="0"/>
              <a:t>Consequences of unlawful dismissal depend on firm size:</a:t>
            </a:r>
          </a:p>
          <a:p>
            <a:pPr marL="0" indent="0">
              <a:buFont typeface="Arial" panose="020B0604020202020204" pitchFamily="34" charset="0"/>
              <a:buNone/>
            </a:pPr>
            <a:endParaRPr lang="en-GB" dirty="0"/>
          </a:p>
          <a:p>
            <a:r>
              <a:rPr lang="en-GB" i="1" dirty="0"/>
              <a:t>For firms with 15 employees at most: </a:t>
            </a:r>
            <a:r>
              <a:rPr lang="en-GB" i="1" u="sng" dirty="0"/>
              <a:t>employer</a:t>
            </a:r>
            <a:r>
              <a:rPr lang="en-GB" i="1" dirty="0"/>
              <a:t> chooses between:</a:t>
            </a:r>
          </a:p>
          <a:p>
            <a:pPr lvl="1"/>
            <a:r>
              <a:rPr lang="en-GB" dirty="0"/>
              <a:t>Reinstatement (without forgone wages)</a:t>
            </a:r>
          </a:p>
          <a:p>
            <a:pPr lvl="1"/>
            <a:r>
              <a:rPr lang="en-GB" dirty="0"/>
              <a:t>Compensation (ranging from 2.5 to 14 months)</a:t>
            </a:r>
          </a:p>
          <a:p>
            <a:endParaRPr lang="en-GB" i="1" dirty="0"/>
          </a:p>
          <a:p>
            <a:r>
              <a:rPr lang="en-GB" i="1" dirty="0"/>
              <a:t>For firms with more than 15 employees: </a:t>
            </a:r>
            <a:r>
              <a:rPr lang="en-GB" i="1" u="sng" dirty="0"/>
              <a:t>employee</a:t>
            </a:r>
            <a:r>
              <a:rPr lang="en-GB" i="1" dirty="0"/>
              <a:t> chooses between: </a:t>
            </a:r>
          </a:p>
          <a:p>
            <a:pPr lvl="1"/>
            <a:r>
              <a:rPr lang="en-GB" dirty="0"/>
              <a:t>Reinstatement + all forgone wages since layoff day</a:t>
            </a:r>
          </a:p>
          <a:p>
            <a:pPr lvl="1"/>
            <a:r>
              <a:rPr lang="en-GB" dirty="0"/>
              <a:t>Compensation (ranging from 5 to 15 months)</a:t>
            </a:r>
          </a:p>
        </p:txBody>
      </p:sp>
    </p:spTree>
    <p:extLst>
      <p:ext uri="{BB962C8B-B14F-4D97-AF65-F5344CB8AC3E}">
        <p14:creationId xmlns:p14="http://schemas.microsoft.com/office/powerpoint/2010/main" val="781374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6" y="-207442"/>
            <a:ext cx="12123634" cy="1325563"/>
          </a:xfrm>
        </p:spPr>
        <p:txBody>
          <a:bodyPr>
            <a:normAutofit/>
          </a:bodyPr>
          <a:lstStyle/>
          <a:p>
            <a:r>
              <a:rPr lang="en-GB" sz="4000" dirty="0"/>
              <a:t>The Italian Labour Market: rules for unlawful dismissal</a:t>
            </a:r>
          </a:p>
        </p:txBody>
      </p:sp>
      <p:sp>
        <p:nvSpPr>
          <p:cNvPr id="4" name="Content Placeholder 2"/>
          <p:cNvSpPr>
            <a:spLocks noGrp="1"/>
          </p:cNvSpPr>
          <p:nvPr>
            <p:ph idx="1"/>
          </p:nvPr>
        </p:nvSpPr>
        <p:spPr>
          <a:xfrm>
            <a:off x="68366" y="1526519"/>
            <a:ext cx="11981204" cy="4899915"/>
          </a:xfrm>
        </p:spPr>
        <p:txBody>
          <a:bodyPr>
            <a:normAutofit fontScale="92500" lnSpcReduction="10000"/>
          </a:bodyPr>
          <a:lstStyle/>
          <a:p>
            <a:pPr marL="0" indent="0" algn="just">
              <a:buNone/>
            </a:pPr>
            <a:r>
              <a:rPr lang="en-GB" b="1" dirty="0"/>
              <a:t>July 18, 2012: Implementation of the </a:t>
            </a:r>
            <a:r>
              <a:rPr lang="en-GB" b="1" dirty="0" err="1"/>
              <a:t>Fornero</a:t>
            </a:r>
            <a:r>
              <a:rPr lang="en-GB" b="1" dirty="0"/>
              <a:t> Reform</a:t>
            </a:r>
          </a:p>
          <a:p>
            <a:pPr marL="0" indent="0" algn="just">
              <a:buNone/>
            </a:pPr>
            <a:endParaRPr lang="en-GB" b="1" dirty="0"/>
          </a:p>
          <a:p>
            <a:pPr algn="just"/>
            <a:r>
              <a:rPr lang="en-GB" i="1" dirty="0"/>
              <a:t>For firms with up to 15 employees: No Change</a:t>
            </a:r>
          </a:p>
          <a:p>
            <a:pPr algn="just"/>
            <a:endParaRPr lang="en-GB" i="1" dirty="0"/>
          </a:p>
          <a:p>
            <a:pPr algn="just"/>
            <a:r>
              <a:rPr lang="en-GB" i="1" dirty="0"/>
              <a:t>For firms with over 15 employees:</a:t>
            </a:r>
          </a:p>
          <a:p>
            <a:pPr lvl="1" algn="just"/>
            <a:endParaRPr lang="en-GB" u="sng" dirty="0"/>
          </a:p>
          <a:p>
            <a:pPr lvl="1" algn="just"/>
            <a:r>
              <a:rPr lang="en-GB" u="sng" dirty="0"/>
              <a:t>Less power to employees:</a:t>
            </a:r>
          </a:p>
          <a:p>
            <a:pPr lvl="2" algn="just"/>
            <a:r>
              <a:rPr lang="en-GB" dirty="0"/>
              <a:t>Judge decides between reinstatement and compensation </a:t>
            </a:r>
          </a:p>
          <a:p>
            <a:pPr lvl="2" algn="just"/>
            <a:r>
              <a:rPr lang="en-GB" dirty="0"/>
              <a:t>Reinstatement limited to a subset of unlawful dismissals       </a:t>
            </a:r>
          </a:p>
          <a:p>
            <a:pPr marL="914400" lvl="2" indent="0" algn="just">
              <a:buNone/>
            </a:pPr>
            <a:r>
              <a:rPr lang="en-GB" dirty="0"/>
              <a:t> </a:t>
            </a:r>
          </a:p>
          <a:p>
            <a:pPr lvl="1" algn="just"/>
            <a:r>
              <a:rPr lang="en-GB" u="sng" dirty="0"/>
              <a:t>Less costly for employers:</a:t>
            </a:r>
          </a:p>
          <a:p>
            <a:pPr lvl="2" algn="just"/>
            <a:r>
              <a:rPr lang="en-GB" dirty="0"/>
              <a:t>All types of compensations are capped (12 to 24 months)</a:t>
            </a:r>
          </a:p>
          <a:p>
            <a:pPr lvl="2" algn="just"/>
            <a:r>
              <a:rPr lang="en-GB" dirty="0"/>
              <a:t>Clearer legal definition for unlawful dismissal (less time in court, trial verdict less uncertain)</a:t>
            </a:r>
          </a:p>
        </p:txBody>
      </p:sp>
    </p:spTree>
    <p:extLst>
      <p:ext uri="{BB962C8B-B14F-4D97-AF65-F5344CB8AC3E}">
        <p14:creationId xmlns:p14="http://schemas.microsoft.com/office/powerpoint/2010/main" val="25839425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8" y="2125560"/>
            <a:ext cx="12115088" cy="1325563"/>
          </a:xfrm>
        </p:spPr>
        <p:txBody>
          <a:bodyPr>
            <a:normAutofit/>
          </a:bodyPr>
          <a:lstStyle/>
          <a:p>
            <a:pPr algn="ctr"/>
            <a:r>
              <a:rPr lang="en-GB" sz="4000" dirty="0"/>
              <a:t>Data – </a:t>
            </a:r>
            <a:r>
              <a:rPr lang="en-US" sz="4000" dirty="0"/>
              <a:t>Survey of Household Income and Wealth (</a:t>
            </a:r>
            <a:r>
              <a:rPr lang="en-GB" sz="4000" dirty="0"/>
              <a:t>SHIW)</a:t>
            </a:r>
          </a:p>
        </p:txBody>
      </p:sp>
      <p:sp>
        <p:nvSpPr>
          <p:cNvPr id="3" name="Content Placeholder 2"/>
          <p:cNvSpPr>
            <a:spLocks noGrp="1"/>
          </p:cNvSpPr>
          <p:nvPr>
            <p:ph idx="1"/>
          </p:nvPr>
        </p:nvSpPr>
        <p:spPr>
          <a:xfrm>
            <a:off x="838200" y="3662967"/>
            <a:ext cx="10515600" cy="2977116"/>
          </a:xfrm>
        </p:spPr>
        <p:txBody>
          <a:bodyPr>
            <a:noAutofit/>
          </a:bodyPr>
          <a:lstStyle/>
          <a:p>
            <a:pPr lvl="1" algn="just"/>
            <a:r>
              <a:rPr lang="en-US" sz="3600" dirty="0"/>
              <a:t>Italy, started in the 1960s, bi-annual since 1998</a:t>
            </a:r>
          </a:p>
          <a:p>
            <a:pPr lvl="1" algn="just"/>
            <a:r>
              <a:rPr lang="en-US" sz="3600" dirty="0"/>
              <a:t>Repeated cross-section</a:t>
            </a:r>
          </a:p>
          <a:p>
            <a:pPr lvl="1" algn="just"/>
            <a:r>
              <a:rPr lang="en-US" sz="3600" dirty="0"/>
              <a:t>Information on socioeconomic characteristics, employment conditions…</a:t>
            </a:r>
          </a:p>
          <a:p>
            <a:pPr lvl="1" algn="just"/>
            <a:r>
              <a:rPr lang="en-US" sz="3600" dirty="0"/>
              <a:t>…and detailed information about income, consumption and savings</a:t>
            </a:r>
          </a:p>
          <a:p>
            <a:pPr marL="457200" lvl="1" indent="0" algn="just">
              <a:buNone/>
            </a:pPr>
            <a:endParaRPr lang="en-US" sz="3600" dirty="0"/>
          </a:p>
          <a:p>
            <a:endParaRPr lang="en-GB" sz="3600" dirty="0"/>
          </a:p>
        </p:txBody>
      </p:sp>
      <p:sp>
        <p:nvSpPr>
          <p:cNvPr id="4" name="Content Placeholder 2"/>
          <p:cNvSpPr txBox="1">
            <a:spLocks/>
          </p:cNvSpPr>
          <p:nvPr/>
        </p:nvSpPr>
        <p:spPr>
          <a:xfrm>
            <a:off x="128187" y="205100"/>
            <a:ext cx="11964112" cy="16640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GB" sz="3600" dirty="0"/>
              <a:t>This reform then produced a rise in job insecurity in larger firms, as compared to smaller firms, that is seen in both </a:t>
            </a:r>
            <a:r>
              <a:rPr lang="en-GB" sz="3600" dirty="0">
                <a:solidFill>
                  <a:srgbClr val="FF0000"/>
                </a:solidFill>
              </a:rPr>
              <a:t>actual turnover and separation rates </a:t>
            </a:r>
            <a:r>
              <a:rPr lang="en-GB" sz="3600" dirty="0"/>
              <a:t>(</a:t>
            </a:r>
            <a:r>
              <a:rPr lang="en-GB" sz="3600" dirty="0" err="1"/>
              <a:t>Berton</a:t>
            </a:r>
            <a:r>
              <a:rPr lang="en-GB" sz="3600" dirty="0"/>
              <a:t> </a:t>
            </a:r>
            <a:r>
              <a:rPr lang="en-GB" sz="3600" i="1" dirty="0"/>
              <a:t>et al.</a:t>
            </a:r>
            <a:r>
              <a:rPr lang="en-GB" sz="3600" dirty="0"/>
              <a:t>, 2017). </a:t>
            </a:r>
          </a:p>
          <a:p>
            <a:pPr marL="0" indent="0" algn="just">
              <a:buFont typeface="Arial" panose="020B0604020202020204" pitchFamily="34" charset="0"/>
              <a:buNone/>
            </a:pPr>
            <a:endParaRPr lang="en-GB" sz="3600" dirty="0"/>
          </a:p>
          <a:p>
            <a:pPr marL="0" indent="0" algn="just">
              <a:buFont typeface="Arial" panose="020B0604020202020204" pitchFamily="34" charset="0"/>
              <a:buNone/>
            </a:pPr>
            <a:endParaRPr lang="en-GB" sz="3600" dirty="0"/>
          </a:p>
          <a:p>
            <a:pPr marL="0" indent="0" algn="just">
              <a:buFont typeface="Arial" panose="020B0604020202020204" pitchFamily="34" charset="0"/>
              <a:buNone/>
            </a:pPr>
            <a:endParaRPr lang="en-GB" sz="3600" dirty="0"/>
          </a:p>
        </p:txBody>
      </p:sp>
    </p:spTree>
    <p:extLst>
      <p:ext uri="{BB962C8B-B14F-4D97-AF65-F5344CB8AC3E}">
        <p14:creationId xmlns:p14="http://schemas.microsoft.com/office/powerpoint/2010/main" val="4188245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1" y="31834"/>
            <a:ext cx="12132179" cy="1325563"/>
          </a:xfrm>
        </p:spPr>
        <p:txBody>
          <a:bodyPr>
            <a:normAutofit/>
          </a:bodyPr>
          <a:lstStyle/>
          <a:p>
            <a:pPr algn="ctr"/>
            <a:r>
              <a:rPr lang="en-GB" sz="3200" dirty="0"/>
              <a:t>Job Insecurity, Savings and Consumption: Difference-in-differences</a:t>
            </a:r>
          </a:p>
        </p:txBody>
      </p:sp>
      <p:sp>
        <p:nvSpPr>
          <p:cNvPr id="3" name="Content Placeholder 2"/>
          <p:cNvSpPr>
            <a:spLocks noGrp="1"/>
          </p:cNvSpPr>
          <p:nvPr>
            <p:ph idx="1"/>
          </p:nvPr>
        </p:nvSpPr>
        <p:spPr>
          <a:xfrm>
            <a:off x="290557" y="2426252"/>
            <a:ext cx="11613735" cy="4333469"/>
          </a:xfrm>
        </p:spPr>
        <p:txBody>
          <a:bodyPr>
            <a:normAutofit/>
          </a:bodyPr>
          <a:lstStyle/>
          <a:p>
            <a:r>
              <a:rPr lang="en-GB" dirty="0" err="1">
                <a:solidFill>
                  <a:srgbClr val="FF0000"/>
                </a:solidFill>
              </a:rPr>
              <a:t>Y</a:t>
            </a:r>
            <a:r>
              <a:rPr lang="en-GB" baseline="-25000" dirty="0" err="1">
                <a:solidFill>
                  <a:srgbClr val="FF0000"/>
                </a:solidFill>
              </a:rPr>
              <a:t>it</a:t>
            </a:r>
            <a:r>
              <a:rPr lang="en-GB" dirty="0"/>
              <a:t>: Monthly savings and consumption (</a:t>
            </a:r>
            <a:r>
              <a:rPr lang="en-GB" dirty="0" err="1"/>
              <a:t>equivalised</a:t>
            </a:r>
            <a:r>
              <a:rPr lang="en-GB" dirty="0"/>
              <a:t> – </a:t>
            </a:r>
            <a:r>
              <a:rPr lang="en-GB" dirty="0" err="1"/>
              <a:t>sqrt</a:t>
            </a:r>
            <a:r>
              <a:rPr lang="en-GB" dirty="0"/>
              <a:t> family size)</a:t>
            </a:r>
          </a:p>
          <a:p>
            <a:r>
              <a:rPr lang="en-GB" dirty="0"/>
              <a:t>Focus on workers hired before 2012 (no endogenous change in sample composition due to change in hiring decisions)</a:t>
            </a:r>
          </a:p>
          <a:p>
            <a:r>
              <a:rPr lang="en-GB" dirty="0"/>
              <a:t>Treated (</a:t>
            </a:r>
            <a:r>
              <a:rPr lang="en-GB" dirty="0" err="1">
                <a:solidFill>
                  <a:srgbClr val="FF0000"/>
                </a:solidFill>
              </a:rPr>
              <a:t>Treat</a:t>
            </a:r>
            <a:r>
              <a:rPr lang="en-GB" baseline="-25000" dirty="0" err="1">
                <a:solidFill>
                  <a:srgbClr val="FF0000"/>
                </a:solidFill>
              </a:rPr>
              <a:t>it</a:t>
            </a:r>
            <a:r>
              <a:rPr lang="en-GB" baseline="-25000" dirty="0">
                <a:solidFill>
                  <a:srgbClr val="FF0000"/>
                </a:solidFill>
              </a:rPr>
              <a:t> </a:t>
            </a:r>
            <a:r>
              <a:rPr lang="en-GB" dirty="0"/>
              <a:t>): </a:t>
            </a:r>
            <a:r>
              <a:rPr lang="en-GB" dirty="0">
                <a:solidFill>
                  <a:srgbClr val="FF0000"/>
                </a:solidFill>
              </a:rPr>
              <a:t>Large firms (more than 15 employees)</a:t>
            </a:r>
            <a:r>
              <a:rPr lang="en-GB" dirty="0"/>
              <a:t>; </a:t>
            </a:r>
            <a:r>
              <a:rPr lang="en-GB" dirty="0">
                <a:solidFill>
                  <a:srgbClr val="00B050"/>
                </a:solidFill>
              </a:rPr>
              <a:t>control firms (15 employees or less)</a:t>
            </a:r>
          </a:p>
          <a:p>
            <a:r>
              <a:rPr lang="en-GB" dirty="0"/>
              <a:t>2012: Reform was introduced in July 2012</a:t>
            </a:r>
          </a:p>
          <a:p>
            <a:r>
              <a:rPr lang="el-GR" dirty="0">
                <a:solidFill>
                  <a:srgbClr val="FF0000"/>
                </a:solidFill>
              </a:rPr>
              <a:t>λ</a:t>
            </a:r>
            <a:r>
              <a:rPr lang="en-US" baseline="-25000" dirty="0">
                <a:solidFill>
                  <a:srgbClr val="FF0000"/>
                </a:solidFill>
              </a:rPr>
              <a:t>2012</a:t>
            </a:r>
            <a:r>
              <a:rPr lang="en-US" dirty="0">
                <a:solidFill>
                  <a:srgbClr val="FF0000"/>
                </a:solidFill>
              </a:rPr>
              <a:t> and</a:t>
            </a:r>
            <a:r>
              <a:rPr lang="en-US" baseline="-25000" dirty="0">
                <a:solidFill>
                  <a:srgbClr val="FF0000"/>
                </a:solidFill>
              </a:rPr>
              <a:t> </a:t>
            </a:r>
            <a:r>
              <a:rPr lang="el-GR" dirty="0">
                <a:solidFill>
                  <a:srgbClr val="FF0000"/>
                </a:solidFill>
              </a:rPr>
              <a:t>λ</a:t>
            </a:r>
            <a:r>
              <a:rPr lang="en-US" baseline="-25000" dirty="0">
                <a:solidFill>
                  <a:srgbClr val="FF0000"/>
                </a:solidFill>
              </a:rPr>
              <a:t>2014 </a:t>
            </a:r>
            <a:r>
              <a:rPr lang="en-US" dirty="0"/>
              <a:t>: 2012-wave and 2014-wave FE</a:t>
            </a:r>
          </a:p>
        </p:txBody>
      </p:sp>
      <p:pic>
        <p:nvPicPr>
          <p:cNvPr id="6" name="Picture 5"/>
          <p:cNvPicPr>
            <a:picLocks noChangeAspect="1"/>
          </p:cNvPicPr>
          <p:nvPr/>
        </p:nvPicPr>
        <p:blipFill>
          <a:blip r:embed="rId2"/>
          <a:stretch>
            <a:fillRect/>
          </a:stretch>
        </p:blipFill>
        <p:spPr>
          <a:xfrm>
            <a:off x="1249734" y="1507437"/>
            <a:ext cx="9913970" cy="569938"/>
          </a:xfrm>
          <a:prstGeom prst="rect">
            <a:avLst/>
          </a:prstGeom>
        </p:spPr>
      </p:pic>
    </p:spTree>
    <p:extLst>
      <p:ext uri="{BB962C8B-B14F-4D97-AF65-F5344CB8AC3E}">
        <p14:creationId xmlns:p14="http://schemas.microsoft.com/office/powerpoint/2010/main" val="1673050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7291"/>
            <a:ext cx="12192000" cy="1325563"/>
          </a:xfrm>
        </p:spPr>
        <p:txBody>
          <a:bodyPr>
            <a:normAutofit/>
          </a:bodyPr>
          <a:lstStyle/>
          <a:p>
            <a:r>
              <a:rPr lang="en-GB" dirty="0"/>
              <a:t>Sample for Savings: All Italian private-sector workers aged 20-49 with permanent contracts (12502; 8476)</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p:cNvPicPr>
            <a:picLocks noChangeAspect="1"/>
          </p:cNvPicPr>
          <p:nvPr/>
        </p:nvPicPr>
        <p:blipFill>
          <a:blip r:embed="rId2"/>
          <a:stretch>
            <a:fillRect/>
          </a:stretch>
        </p:blipFill>
        <p:spPr>
          <a:xfrm>
            <a:off x="2460567" y="1361496"/>
            <a:ext cx="7057128" cy="5496504"/>
          </a:xfrm>
          <a:prstGeom prst="rect">
            <a:avLst/>
          </a:prstGeom>
        </p:spPr>
      </p:pic>
    </p:spTree>
    <p:extLst>
      <p:ext uri="{BB962C8B-B14F-4D97-AF65-F5344CB8AC3E}">
        <p14:creationId xmlns:p14="http://schemas.microsoft.com/office/powerpoint/2010/main" val="27755145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045E019-FDCA-0916-2C5A-77C2DE70C89C}"/>
              </a:ext>
            </a:extLst>
          </p:cNvPr>
          <p:cNvPicPr>
            <a:picLocks noChangeAspect="1"/>
          </p:cNvPicPr>
          <p:nvPr/>
        </p:nvPicPr>
        <p:blipFill>
          <a:blip r:embed="rId2"/>
          <a:stretch>
            <a:fillRect/>
          </a:stretch>
        </p:blipFill>
        <p:spPr>
          <a:xfrm>
            <a:off x="1477260" y="0"/>
            <a:ext cx="9237480" cy="6858000"/>
          </a:xfrm>
          <a:prstGeom prst="rect">
            <a:avLst/>
          </a:prstGeom>
        </p:spPr>
      </p:pic>
    </p:spTree>
    <p:extLst>
      <p:ext uri="{BB962C8B-B14F-4D97-AF65-F5344CB8AC3E}">
        <p14:creationId xmlns:p14="http://schemas.microsoft.com/office/powerpoint/2010/main" val="34351415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3" y="-195985"/>
            <a:ext cx="10515600" cy="1325563"/>
          </a:xfrm>
        </p:spPr>
        <p:txBody>
          <a:bodyPr/>
          <a:lstStyle/>
          <a:p>
            <a:r>
              <a:rPr lang="en-GB" dirty="0"/>
              <a:t>Parallel-trend assumption (pooled results)</a:t>
            </a:r>
          </a:p>
        </p:txBody>
      </p:sp>
      <p:pic>
        <p:nvPicPr>
          <p:cNvPr id="4" name="Picture 3"/>
          <p:cNvPicPr>
            <a:picLocks noChangeAspect="1"/>
          </p:cNvPicPr>
          <p:nvPr/>
        </p:nvPicPr>
        <p:blipFill>
          <a:blip r:embed="rId2"/>
          <a:stretch>
            <a:fillRect/>
          </a:stretch>
        </p:blipFill>
        <p:spPr>
          <a:xfrm>
            <a:off x="1676400" y="1129578"/>
            <a:ext cx="7300342" cy="5147793"/>
          </a:xfrm>
          <a:prstGeom prst="rect">
            <a:avLst/>
          </a:prstGeom>
        </p:spPr>
      </p:pic>
    </p:spTree>
    <p:extLst>
      <p:ext uri="{BB962C8B-B14F-4D97-AF65-F5344CB8AC3E}">
        <p14:creationId xmlns:p14="http://schemas.microsoft.com/office/powerpoint/2010/main" val="3226168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FE946F-4EE2-2932-334F-8A320434E108}"/>
              </a:ext>
            </a:extLst>
          </p:cNvPr>
          <p:cNvPicPr>
            <a:picLocks noChangeAspect="1"/>
          </p:cNvPicPr>
          <p:nvPr/>
        </p:nvPicPr>
        <p:blipFill>
          <a:blip r:embed="rId2"/>
          <a:stretch>
            <a:fillRect/>
          </a:stretch>
        </p:blipFill>
        <p:spPr>
          <a:xfrm>
            <a:off x="788193" y="606043"/>
            <a:ext cx="10615613" cy="5837131"/>
          </a:xfrm>
          <a:prstGeom prst="rect">
            <a:avLst/>
          </a:prstGeom>
        </p:spPr>
      </p:pic>
    </p:spTree>
    <p:extLst>
      <p:ext uri="{BB962C8B-B14F-4D97-AF65-F5344CB8AC3E}">
        <p14:creationId xmlns:p14="http://schemas.microsoft.com/office/powerpoint/2010/main" val="1314155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Robustness checks</a:t>
            </a:r>
          </a:p>
        </p:txBody>
      </p:sp>
      <p:sp>
        <p:nvSpPr>
          <p:cNvPr id="3" name="Content Placeholder 2"/>
          <p:cNvSpPr>
            <a:spLocks noGrp="1"/>
          </p:cNvSpPr>
          <p:nvPr>
            <p:ph idx="1"/>
          </p:nvPr>
        </p:nvSpPr>
        <p:spPr/>
        <p:txBody>
          <a:bodyPr/>
          <a:lstStyle/>
          <a:p>
            <a:pPr algn="just"/>
            <a:r>
              <a:rPr lang="en-GB" dirty="0"/>
              <a:t>Results are the same when:</a:t>
            </a:r>
          </a:p>
          <a:p>
            <a:pPr algn="just"/>
            <a:endParaRPr lang="en-GB" dirty="0"/>
          </a:p>
          <a:p>
            <a:pPr lvl="1"/>
            <a:r>
              <a:rPr lang="en-US" dirty="0"/>
              <a:t>we change the definition of the dependent variables:</a:t>
            </a:r>
          </a:p>
          <a:p>
            <a:pPr lvl="2"/>
            <a:r>
              <a:rPr lang="en-GB" dirty="0"/>
              <a:t>OECD equivalence scale</a:t>
            </a:r>
          </a:p>
          <a:p>
            <a:pPr lvl="2"/>
            <a:r>
              <a:rPr lang="en-GB" dirty="0"/>
              <a:t>No equivalence scale</a:t>
            </a:r>
          </a:p>
          <a:p>
            <a:pPr lvl="2"/>
            <a:r>
              <a:rPr lang="en-GB" dirty="0"/>
              <a:t>IHS transformation</a:t>
            </a:r>
          </a:p>
          <a:p>
            <a:pPr lvl="1"/>
            <a:r>
              <a:rPr lang="en-US" dirty="0"/>
              <a:t>we exclude potential outliers (top and bottom 1% trimmed)</a:t>
            </a:r>
          </a:p>
          <a:p>
            <a:pPr lvl="1"/>
            <a:r>
              <a:rPr lang="en-US" dirty="0"/>
              <a:t>we account for measurement errors in self-reported firm-size (donut </a:t>
            </a:r>
            <a:r>
              <a:rPr lang="en-GB" dirty="0" err="1"/>
              <a:t>DiD</a:t>
            </a:r>
            <a:r>
              <a:rPr lang="en-GB" dirty="0"/>
              <a:t>)</a:t>
            </a:r>
          </a:p>
        </p:txBody>
      </p:sp>
    </p:spTree>
    <p:extLst>
      <p:ext uri="{BB962C8B-B14F-4D97-AF65-F5344CB8AC3E}">
        <p14:creationId xmlns:p14="http://schemas.microsoft.com/office/powerpoint/2010/main" val="318922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1357360" cy="6428782"/>
          </a:xfrm>
        </p:spPr>
        <p:txBody>
          <a:bodyPr anchor="t" anchorCtr="0">
            <a:normAutofit fontScale="90000"/>
          </a:bodyPr>
          <a:lstStyle/>
          <a:p>
            <a:r>
              <a:rPr lang="en-GB" sz="4000" dirty="0">
                <a:latin typeface="Calibri body"/>
              </a:rPr>
              <a:t>We can try to predict what might happen tomorrow from what has </a:t>
            </a:r>
            <a:r>
              <a:rPr lang="en-GB" sz="4000" dirty="0">
                <a:solidFill>
                  <a:srgbClr val="FF0000"/>
                </a:solidFill>
                <a:latin typeface="Calibri body"/>
              </a:rPr>
              <a:t>already happened in the past</a:t>
            </a:r>
            <a:r>
              <a:rPr lang="en-GB" sz="4000" dirty="0">
                <a:latin typeface="Calibri body"/>
              </a:rPr>
              <a:t>:</a:t>
            </a:r>
            <a:br>
              <a:rPr lang="en-GB" sz="4000" dirty="0">
                <a:latin typeface="Calibri body"/>
              </a:rPr>
            </a:br>
            <a:br>
              <a:rPr lang="en-GB" sz="4000" dirty="0">
                <a:latin typeface="Calibri body"/>
              </a:rPr>
            </a:br>
            <a:r>
              <a:rPr lang="en-GB" sz="4000" dirty="0">
                <a:latin typeface="Calibri body"/>
              </a:rPr>
              <a:t>(i) </a:t>
            </a:r>
            <a:r>
              <a:rPr lang="en-GB" sz="4000" dirty="0">
                <a:solidFill>
                  <a:srgbClr val="FF0000"/>
                </a:solidFill>
                <a:latin typeface="Calibri body"/>
              </a:rPr>
              <a:t>Hacker </a:t>
            </a:r>
            <a:r>
              <a:rPr lang="en-GB" sz="4000" i="1" dirty="0">
                <a:solidFill>
                  <a:srgbClr val="FF0000"/>
                </a:solidFill>
                <a:latin typeface="Calibri body"/>
              </a:rPr>
              <a:t>et al</a:t>
            </a:r>
            <a:r>
              <a:rPr lang="en-GB" sz="4000" dirty="0">
                <a:solidFill>
                  <a:srgbClr val="FF0000"/>
                </a:solidFill>
                <a:latin typeface="Calibri body"/>
              </a:rPr>
              <a:t>. (2010)</a:t>
            </a:r>
            <a:r>
              <a:rPr lang="en-GB" sz="4000" dirty="0">
                <a:latin typeface="Calibri body"/>
              </a:rPr>
              <a:t>. A drop in disposable family income of at least 25% and an inadequate financial safety net;</a:t>
            </a:r>
            <a:br>
              <a:rPr lang="en-GB" sz="4000" dirty="0">
                <a:latin typeface="Calibri body"/>
              </a:rPr>
            </a:br>
            <a:br>
              <a:rPr lang="en-GB" sz="4000" dirty="0">
                <a:latin typeface="Calibri body"/>
              </a:rPr>
            </a:br>
            <a:r>
              <a:rPr lang="en-GB" sz="4000" dirty="0">
                <a:latin typeface="Calibri body"/>
              </a:rPr>
              <a:t>(ii) </a:t>
            </a:r>
            <a:r>
              <a:rPr lang="en-GB" sz="4000" dirty="0">
                <a:solidFill>
                  <a:srgbClr val="FF0000"/>
                </a:solidFill>
                <a:latin typeface="Calibri body"/>
              </a:rPr>
              <a:t>Bossert and D’Ambrosio (2013) and Bossert, Clark, D’Ambrosio and </a:t>
            </a:r>
            <a:r>
              <a:rPr lang="en-GB" sz="4000" dirty="0" err="1">
                <a:solidFill>
                  <a:srgbClr val="FF0000"/>
                </a:solidFill>
                <a:latin typeface="Calibri body"/>
              </a:rPr>
              <a:t>Lepinteur</a:t>
            </a:r>
            <a:r>
              <a:rPr lang="en-GB" sz="4000" dirty="0">
                <a:solidFill>
                  <a:srgbClr val="FF0000"/>
                </a:solidFill>
                <a:latin typeface="Calibri body"/>
              </a:rPr>
              <a:t> (2023)</a:t>
            </a:r>
            <a:r>
              <a:rPr lang="en-GB" sz="4000" dirty="0">
                <a:latin typeface="Calibri body"/>
              </a:rPr>
              <a:t>. Past experiences of recovering from wealth/income shocks; </a:t>
            </a:r>
            <a:br>
              <a:rPr lang="en-GB" sz="4000" dirty="0">
                <a:latin typeface="Calibri body"/>
              </a:rPr>
            </a:br>
            <a:br>
              <a:rPr lang="en-GB" sz="4000" dirty="0">
                <a:latin typeface="Calibri body"/>
              </a:rPr>
            </a:br>
            <a:r>
              <a:rPr lang="en-GB" sz="4000" dirty="0">
                <a:latin typeface="Calibri body"/>
              </a:rPr>
              <a:t>(iii) </a:t>
            </a:r>
            <a:r>
              <a:rPr lang="en-GB" sz="4000" dirty="0">
                <a:solidFill>
                  <a:srgbClr val="FF0000"/>
                </a:solidFill>
                <a:latin typeface="Calibri body"/>
              </a:rPr>
              <a:t>Rohde </a:t>
            </a:r>
            <a:r>
              <a:rPr lang="en-GB" sz="4000" i="1" dirty="0">
                <a:solidFill>
                  <a:srgbClr val="FF0000"/>
                </a:solidFill>
                <a:latin typeface="Calibri body"/>
              </a:rPr>
              <a:t>et al</a:t>
            </a:r>
            <a:r>
              <a:rPr lang="en-GB" sz="4000" dirty="0">
                <a:solidFill>
                  <a:srgbClr val="FF0000"/>
                </a:solidFill>
                <a:latin typeface="Calibri body"/>
              </a:rPr>
              <a:t>. (2014)</a:t>
            </a:r>
            <a:r>
              <a:rPr lang="en-GB" sz="4000" dirty="0">
                <a:latin typeface="Calibri body"/>
              </a:rPr>
              <a:t>. The volatility arising from incomes dropping below the household's overall trend.</a:t>
            </a:r>
            <a:br>
              <a:rPr lang="en-GB" sz="4000" dirty="0">
                <a:latin typeface="Calibri body"/>
              </a:rPr>
            </a:br>
            <a:br>
              <a:rPr lang="en-GB" sz="4000" dirty="0"/>
            </a:br>
            <a:endParaRPr lang="en-GB" sz="4000" dirty="0">
              <a:solidFill>
                <a:srgbClr val="FF0000"/>
              </a:solidFill>
            </a:endParaRPr>
          </a:p>
        </p:txBody>
      </p:sp>
    </p:spTree>
    <p:extLst>
      <p:ext uri="{BB962C8B-B14F-4D97-AF65-F5344CB8AC3E}">
        <p14:creationId xmlns:p14="http://schemas.microsoft.com/office/powerpoint/2010/main" val="11896900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a:xfrm>
            <a:off x="838200" y="1459865"/>
            <a:ext cx="10515600" cy="4351338"/>
          </a:xfrm>
        </p:spPr>
        <p:txBody>
          <a:bodyPr>
            <a:noAutofit/>
          </a:bodyPr>
          <a:lstStyle/>
          <a:p>
            <a:pPr algn="just"/>
            <a:r>
              <a:rPr lang="en-GB" dirty="0"/>
              <a:t>Greater insecurity increases right-wing voting and Brexit support</a:t>
            </a:r>
          </a:p>
          <a:p>
            <a:pPr algn="just"/>
            <a:r>
              <a:rPr lang="en-GB" dirty="0"/>
              <a:t>Insecurity is also detrimental to both physical and mental health</a:t>
            </a:r>
          </a:p>
          <a:p>
            <a:pPr algn="just"/>
            <a:r>
              <a:rPr lang="en-GB" dirty="0"/>
              <a:t>Greater insecurity reduces fertility, increases the marriage probability of women and increases savings.</a:t>
            </a:r>
          </a:p>
          <a:p>
            <a:pPr algn="just"/>
            <a:r>
              <a:rPr lang="en-US"/>
              <a:t>Insecurity </a:t>
            </a:r>
            <a:r>
              <a:rPr lang="en-US" dirty="0"/>
              <a:t>provokes the need for precautionary savings</a:t>
            </a:r>
            <a:endParaRPr lang="en-GB" dirty="0"/>
          </a:p>
        </p:txBody>
      </p:sp>
    </p:spTree>
    <p:extLst>
      <p:ext uri="{BB962C8B-B14F-4D97-AF65-F5344CB8AC3E}">
        <p14:creationId xmlns:p14="http://schemas.microsoft.com/office/powerpoint/2010/main" val="1045495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1357360" cy="6428782"/>
          </a:xfrm>
        </p:spPr>
        <p:txBody>
          <a:bodyPr anchor="t" anchorCtr="0">
            <a:normAutofit/>
          </a:bodyPr>
          <a:lstStyle/>
          <a:p>
            <a:r>
              <a:rPr lang="en-GB" sz="4000" dirty="0">
                <a:latin typeface="Calibri body"/>
              </a:rPr>
              <a:t>In </a:t>
            </a:r>
            <a:r>
              <a:rPr lang="en-GB" sz="4000" dirty="0">
                <a:solidFill>
                  <a:srgbClr val="FF0000"/>
                </a:solidFill>
                <a:latin typeface="Calibri body"/>
              </a:rPr>
              <a:t>Bossert, Clark, D’Ambrosio and </a:t>
            </a:r>
            <a:r>
              <a:rPr lang="en-GB" sz="4000" dirty="0" err="1">
                <a:solidFill>
                  <a:srgbClr val="FF0000"/>
                </a:solidFill>
                <a:latin typeface="Calibri body"/>
              </a:rPr>
              <a:t>Lepinteur</a:t>
            </a:r>
            <a:r>
              <a:rPr lang="en-GB" sz="4000" dirty="0">
                <a:solidFill>
                  <a:srgbClr val="FF0000"/>
                </a:solidFill>
                <a:latin typeface="Calibri body"/>
              </a:rPr>
              <a:t> (2023)</a:t>
            </a:r>
            <a:r>
              <a:rPr lang="en-GB" sz="4000" dirty="0">
                <a:latin typeface="Calibri body"/>
              </a:rPr>
              <a:t> we propose and axiomatically characterize a measure of IS. </a:t>
            </a:r>
            <a:br>
              <a:rPr lang="en-GB" sz="4000" dirty="0">
                <a:latin typeface="Calibri body"/>
              </a:rPr>
            </a:br>
            <a:br>
              <a:rPr lang="en-GB" sz="4000" dirty="0">
                <a:latin typeface="Calibri body"/>
              </a:rPr>
            </a:br>
            <a:r>
              <a:rPr lang="en-GB" sz="4000" dirty="0">
                <a:latin typeface="Calibri body"/>
              </a:rPr>
              <a:t>We show that the </a:t>
            </a:r>
            <a:r>
              <a:rPr lang="en-GB" sz="4000" dirty="0">
                <a:solidFill>
                  <a:srgbClr val="FF0000"/>
                </a:solidFill>
                <a:latin typeface="Calibri body"/>
              </a:rPr>
              <a:t>insecure individuals vote Right-Wing and support Brexit</a:t>
            </a:r>
            <a:r>
              <a:rPr lang="en-GB" sz="4000" dirty="0">
                <a:latin typeface="Calibri body"/>
              </a:rPr>
              <a:t>.</a:t>
            </a:r>
            <a:br>
              <a:rPr lang="en-GB" sz="4000" dirty="0"/>
            </a:br>
            <a:endParaRPr lang="en-GB" sz="4000" dirty="0">
              <a:solidFill>
                <a:srgbClr val="FF0000"/>
              </a:solidFill>
            </a:endParaRPr>
          </a:p>
        </p:txBody>
      </p:sp>
      <p:pic>
        <p:nvPicPr>
          <p:cNvPr id="6" name="Picture 5">
            <a:extLst>
              <a:ext uri="{FF2B5EF4-FFF2-40B4-BE49-F238E27FC236}">
                <a16:creationId xmlns:a16="http://schemas.microsoft.com/office/drawing/2014/main" id="{E7BBBD82-6516-6BF9-65B3-952F0140D407}"/>
              </a:ext>
            </a:extLst>
          </p:cNvPr>
          <p:cNvPicPr>
            <a:picLocks noChangeAspect="1"/>
          </p:cNvPicPr>
          <p:nvPr/>
        </p:nvPicPr>
        <p:blipFill>
          <a:blip r:embed="rId2"/>
          <a:stretch>
            <a:fillRect/>
          </a:stretch>
        </p:blipFill>
        <p:spPr>
          <a:xfrm>
            <a:off x="5604164" y="3609110"/>
            <a:ext cx="5687670" cy="2701749"/>
          </a:xfrm>
          <a:prstGeom prst="rect">
            <a:avLst/>
          </a:prstGeom>
        </p:spPr>
      </p:pic>
    </p:spTree>
    <p:extLst>
      <p:ext uri="{BB962C8B-B14F-4D97-AF65-F5344CB8AC3E}">
        <p14:creationId xmlns:p14="http://schemas.microsoft.com/office/powerpoint/2010/main" val="206460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290" y="339487"/>
            <a:ext cx="11357360" cy="6428782"/>
          </a:xfrm>
        </p:spPr>
        <p:txBody>
          <a:bodyPr anchor="t" anchorCtr="0">
            <a:normAutofit/>
          </a:bodyPr>
          <a:lstStyle/>
          <a:p>
            <a:r>
              <a:rPr lang="en-US" sz="3200" dirty="0">
                <a:latin typeface="Calibri body"/>
              </a:rPr>
              <a:t>A number of recent contributions have considered the link between </a:t>
            </a:r>
            <a:r>
              <a:rPr lang="en-US" sz="3200" dirty="0">
                <a:solidFill>
                  <a:srgbClr val="FF0000"/>
                </a:solidFill>
                <a:latin typeface="Calibri body"/>
              </a:rPr>
              <a:t>economic insecurity </a:t>
            </a:r>
            <a:r>
              <a:rPr lang="en-US" sz="3200" dirty="0">
                <a:latin typeface="Calibri body"/>
              </a:rPr>
              <a:t>and:</a:t>
            </a:r>
            <a:br>
              <a:rPr lang="en-US" sz="3200" dirty="0">
                <a:latin typeface="Calibri body"/>
              </a:rPr>
            </a:br>
            <a:br>
              <a:rPr lang="en-US" sz="3200" dirty="0">
                <a:latin typeface="Calibri body"/>
              </a:rPr>
            </a:br>
            <a:r>
              <a:rPr lang="en-US" sz="3200" dirty="0">
                <a:latin typeface="Calibri body"/>
              </a:rPr>
              <a:t>* </a:t>
            </a:r>
            <a:r>
              <a:rPr lang="en-US" sz="3200" dirty="0">
                <a:solidFill>
                  <a:srgbClr val="FF0000"/>
                </a:solidFill>
                <a:latin typeface="Calibri body"/>
              </a:rPr>
              <a:t>support for populist parties </a:t>
            </a:r>
            <a:r>
              <a:rPr lang="en-US" sz="3200" dirty="0">
                <a:latin typeface="Calibri body"/>
              </a:rPr>
              <a:t>(</a:t>
            </a:r>
            <a:r>
              <a:rPr lang="en-US" sz="3200" dirty="0" err="1">
                <a:latin typeface="Calibri body"/>
              </a:rPr>
              <a:t>Guiso</a:t>
            </a:r>
            <a:r>
              <a:rPr lang="en-US" sz="3200" dirty="0">
                <a:latin typeface="Calibri body"/>
              </a:rPr>
              <a:t> et al., 2020; </a:t>
            </a:r>
            <a:r>
              <a:rPr lang="en-US" sz="3200" dirty="0" err="1">
                <a:latin typeface="Calibri body"/>
              </a:rPr>
              <a:t>Guriev</a:t>
            </a:r>
            <a:r>
              <a:rPr lang="en-US" sz="3200" dirty="0">
                <a:latin typeface="Calibri body"/>
              </a:rPr>
              <a:t> and </a:t>
            </a:r>
            <a:r>
              <a:rPr lang="en-US" sz="3200" dirty="0" err="1">
                <a:latin typeface="Calibri body"/>
              </a:rPr>
              <a:t>Papaioannou</a:t>
            </a:r>
            <a:r>
              <a:rPr lang="en-US" sz="3200" dirty="0">
                <a:latin typeface="Calibri body"/>
              </a:rPr>
              <a:t>, 2022, among others)</a:t>
            </a:r>
            <a:br>
              <a:rPr lang="en-US" sz="3200" dirty="0">
                <a:latin typeface="Calibri body"/>
              </a:rPr>
            </a:br>
            <a:br>
              <a:rPr lang="en-US" sz="3200" dirty="0">
                <a:latin typeface="Calibri body"/>
              </a:rPr>
            </a:br>
            <a:r>
              <a:rPr lang="en-US" sz="3200" dirty="0">
                <a:latin typeface="Calibri body"/>
              </a:rPr>
              <a:t>* </a:t>
            </a:r>
            <a:r>
              <a:rPr lang="en-US" sz="3200" dirty="0">
                <a:solidFill>
                  <a:srgbClr val="FF0000"/>
                </a:solidFill>
                <a:latin typeface="Calibri body"/>
              </a:rPr>
              <a:t>a lack of trust toward the EU</a:t>
            </a:r>
            <a:r>
              <a:rPr lang="en-US" sz="3200" dirty="0">
                <a:latin typeface="Calibri body"/>
              </a:rPr>
              <a:t> (</a:t>
            </a:r>
            <a:r>
              <a:rPr lang="en-US" sz="3200" dirty="0" err="1">
                <a:latin typeface="Calibri body"/>
              </a:rPr>
              <a:t>Algan</a:t>
            </a:r>
            <a:r>
              <a:rPr lang="en-US" sz="3200" dirty="0">
                <a:latin typeface="Calibri body"/>
              </a:rPr>
              <a:t> et al., 2017; </a:t>
            </a:r>
            <a:r>
              <a:rPr lang="en-US" sz="3200" dirty="0" err="1">
                <a:latin typeface="Calibri body"/>
              </a:rPr>
              <a:t>Dustmann</a:t>
            </a:r>
            <a:r>
              <a:rPr lang="en-US" sz="3200" dirty="0">
                <a:latin typeface="Calibri body"/>
              </a:rPr>
              <a:t> et al., 2017; Foster and Frieden, 2017), </a:t>
            </a:r>
            <a:br>
              <a:rPr lang="en-US" sz="3200" dirty="0">
                <a:latin typeface="Calibri body"/>
              </a:rPr>
            </a:br>
            <a:br>
              <a:rPr lang="en-US" sz="3200" dirty="0">
                <a:latin typeface="Calibri body"/>
              </a:rPr>
            </a:br>
            <a:r>
              <a:rPr lang="en-US" sz="3200" dirty="0">
                <a:latin typeface="Calibri body"/>
              </a:rPr>
              <a:t>* </a:t>
            </a:r>
            <a:r>
              <a:rPr lang="en-US" sz="3200" dirty="0">
                <a:solidFill>
                  <a:srgbClr val="FF0000"/>
                </a:solidFill>
                <a:latin typeface="Calibri body"/>
              </a:rPr>
              <a:t>the 2016 US Presidential election </a:t>
            </a:r>
            <a:r>
              <a:rPr lang="en-US" sz="3200" dirty="0">
                <a:latin typeface="Calibri body"/>
              </a:rPr>
              <a:t>(Inglehart and Norris, 2016; Mutz, 2018, among many others),</a:t>
            </a:r>
            <a:br>
              <a:rPr lang="en-US" sz="3200" dirty="0">
                <a:latin typeface="Calibri body"/>
              </a:rPr>
            </a:br>
            <a:br>
              <a:rPr lang="en-US" sz="3200" dirty="0">
                <a:latin typeface="Calibri body"/>
              </a:rPr>
            </a:br>
            <a:r>
              <a:rPr lang="en-US" sz="3200" dirty="0">
                <a:latin typeface="Calibri body"/>
              </a:rPr>
              <a:t>* </a:t>
            </a:r>
            <a:r>
              <a:rPr lang="en-US" sz="3200" dirty="0">
                <a:solidFill>
                  <a:srgbClr val="FF0000"/>
                </a:solidFill>
                <a:latin typeface="Calibri body"/>
              </a:rPr>
              <a:t>the 2016 UK referendum on EU membership </a:t>
            </a:r>
            <a:r>
              <a:rPr lang="en-US" sz="3200" dirty="0">
                <a:latin typeface="Calibri body"/>
              </a:rPr>
              <a:t>(e.g., Sampson, 2017; </a:t>
            </a:r>
            <a:r>
              <a:rPr lang="en-US" sz="3200" dirty="0" err="1">
                <a:latin typeface="Calibri body"/>
              </a:rPr>
              <a:t>Colantone</a:t>
            </a:r>
            <a:r>
              <a:rPr lang="en-US" sz="3200" dirty="0">
                <a:latin typeface="Calibri body"/>
              </a:rPr>
              <a:t> and </a:t>
            </a:r>
            <a:r>
              <a:rPr lang="en-US" sz="3200" dirty="0" err="1">
                <a:latin typeface="Calibri body"/>
              </a:rPr>
              <a:t>Stanig</a:t>
            </a:r>
            <a:r>
              <a:rPr lang="en-US" sz="3200" dirty="0">
                <a:latin typeface="Calibri body"/>
              </a:rPr>
              <a:t>, 2018). </a:t>
            </a:r>
            <a:endParaRPr lang="en-GB" sz="3200" dirty="0">
              <a:solidFill>
                <a:srgbClr val="FF0000"/>
              </a:solidFill>
              <a:latin typeface="Calibri body"/>
            </a:endParaRPr>
          </a:p>
        </p:txBody>
      </p:sp>
    </p:spTree>
    <p:extLst>
      <p:ext uri="{BB962C8B-B14F-4D97-AF65-F5344CB8AC3E}">
        <p14:creationId xmlns:p14="http://schemas.microsoft.com/office/powerpoint/2010/main" val="414170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2377</TotalTime>
  <Words>3541</Words>
  <Application>Microsoft Office PowerPoint</Application>
  <PresentationFormat>Widescreen</PresentationFormat>
  <Paragraphs>294</Paragraphs>
  <Slides>70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Arial</vt:lpstr>
      <vt:lpstr>Calibri</vt:lpstr>
      <vt:lpstr>Calibri body</vt:lpstr>
      <vt:lpstr>Calibri Light</vt:lpstr>
      <vt:lpstr>Cambria Math</vt:lpstr>
      <vt:lpstr>Gill Sans</vt:lpstr>
      <vt:lpstr>Gill Sans Light</vt:lpstr>
      <vt:lpstr>Times</vt:lpstr>
      <vt:lpstr>Times New Roman</vt:lpstr>
      <vt:lpstr>Office Theme</vt:lpstr>
      <vt:lpstr>PowerPoint Presentation</vt:lpstr>
      <vt:lpstr>With the WAP conference:   we would like to take stock of recent evidence on individual and collective behavior in the light of repeated shocks (…) as well as on consequences and implications for (…).</vt:lpstr>
      <vt:lpstr>With the WAP conference:   we would like to take stock of recent evidence on individual and collective behavior in the light of repeated shocks (…) as well as on consequences and implications for (…).</vt:lpstr>
      <vt:lpstr>Household optimism scores with respect to their financial situation, savings, the threat of future unemployment, and the economic outlook in general have all dropped sharply over the recent decades.  Pessimism and its negative consequences on wellbeing have been fuelled by successive shocks such as the Great Recession, the refugee crisis, the Covid-19 Pandemic, the conflict in Ukraine.   There is a common perception among all social groups that economic instability is greatly affecting people’s lives.   Individuals feel economically insecure, a sentiment that is exacerbated by the de-standardization of the life course. </vt:lpstr>
      <vt:lpstr>Economic insecurity is a multifaceted concept.   Stiglitz et al. (2009) refer to economic insecurity (henceforth EI) as stresses arising from “uncertainty about the material conditions that may prevail in the future”;   for Osberg (1998) EI is “the anxiety produced by the lack of economic safety”;   Bossert and D’Ambrosio (2013) define EI as “the anxiety produced by the possible exposure to adverse economic events, and by the anticipation of the difficulty to recover from them”;   for Jacobs (2016) “Economic insecurity is perhaps best understood as the intersection between “perceived” and “actual” downside risk.”</vt:lpstr>
      <vt:lpstr>If we want to look at the consequences of EI, we will estimate of one of the most famous lines in all of Economics:  reg y x    But what can we do if x hasn’t happened yet (and individual worry about it today)?   This is the case for economic insecurity</vt:lpstr>
      <vt:lpstr>We can try to predict what might happen tomorrow from what has already happened in the past:  (i) Hacker et al. (2010). A drop in disposable family income of at least 25% and an inadequate financial safety net;  (ii) Bossert and D’Ambrosio (2013) and Bossert, Clark, D’Ambrosio and Lepinteur (2023). Past experiences of recovering from wealth/income shocks;   (iii) Rohde et al. (2014). The volatility arising from incomes dropping below the household's overall trend.  </vt:lpstr>
      <vt:lpstr>In Bossert, Clark, D’Ambrosio and Lepinteur (2023) we propose and axiomatically characterize a measure of IS.   We show that the insecure individuals vote Right-Wing and support Brexit. </vt:lpstr>
      <vt:lpstr>A number of recent contributions have considered the link between economic insecurity and:  * support for populist parties (Guiso et al., 2020; Guriev and Papaioannou, 2022, among others)  * a lack of trust toward the EU (Algan et al., 2017; Dustmann et al., 2017; Foster and Frieden, 2017),   * the 2016 US Presidential election (Inglehart and Norris, 2016; Mutz, 2018, among many others),  * the 2016 UK referendum on EU membership (e.g., Sampson, 2017; Colantone and Stanig,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above findings are not causal.  We would really like an exogenous change in EI that affected one group but not another.</vt:lpstr>
      <vt:lpstr>PowerPoint Presentation</vt:lpstr>
      <vt:lpstr>The Delalande Tax</vt:lpstr>
      <vt:lpstr>The Delalande Tax Scheme</vt:lpstr>
      <vt:lpstr>The 1999 rise in the Delalande Tax</vt:lpstr>
      <vt:lpstr>The 1999 rise in the Delalande Tax</vt:lpstr>
      <vt:lpstr>The 1999 rise in the Delalande Tax</vt:lpstr>
      <vt:lpstr>PowerPoint Presentation</vt:lpstr>
      <vt:lpstr>Job Insecurity, Fertility and Marriage: Difference-in-differences</vt:lpstr>
      <vt:lpstr>Job Insecurity, Fertility and Marriage: Difference-in-differences</vt:lpstr>
      <vt:lpstr>Data - European Community Household Panel (ECHP)</vt:lpstr>
      <vt:lpstr>Sample for Fertility: Married French private-sector workers aged 20-49 with permanent contracts (4698; 1040)</vt:lpstr>
      <vt:lpstr>Panel regressions: treated workers report greater job insecurity</vt:lpstr>
      <vt:lpstr>And reduced their fertility Lower fertility entirely driven by perceived job insecurity</vt:lpstr>
      <vt:lpstr>Parallel-trend assumption (raw data)</vt:lpstr>
      <vt:lpstr>Robustness checks</vt:lpstr>
      <vt:lpstr>Sample for Marriage: All French private-sector workers aged 20-49 with permanent contracts (10371; 2797)</vt:lpstr>
      <vt:lpstr>The treated workers again feel more insecure Only women get married following lower job security   </vt:lpstr>
      <vt:lpstr>Parallel-trend assumption (panel results)</vt:lpstr>
      <vt:lpstr>From Cohabitation to Marriage only</vt:lpstr>
      <vt:lpstr>A last thought on insecurity and risk-sharing</vt:lpstr>
      <vt:lpstr>What about savings?</vt:lpstr>
      <vt:lpstr>The Italian Labour Market: rules for unlawful dismissal</vt:lpstr>
      <vt:lpstr>The Italian Labour Market: rules for unlawful dismissal</vt:lpstr>
      <vt:lpstr>The Italian Labour Market: rules for unlawful dismissal</vt:lpstr>
      <vt:lpstr>Data – Survey of Household Income and Wealth (SHIW)</vt:lpstr>
      <vt:lpstr>Job Insecurity, Savings and Consumption: Difference-in-differences</vt:lpstr>
      <vt:lpstr>Sample for Savings: All Italian private-sector workers aged 20-49 with permanent contracts (12502; 8476)</vt:lpstr>
      <vt:lpstr>PowerPoint Presentation</vt:lpstr>
      <vt:lpstr>Parallel-trend assumption (pooled results)</vt:lpstr>
      <vt:lpstr>PowerPoint Presentation</vt:lpstr>
      <vt:lpstr>Robustness checks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as Insurance: Job Protection and Job Insecurity in France</dc:title>
  <dc:creator>Anthony LEPINTEUR</dc:creator>
  <cp:lastModifiedBy>Conchita D’AMBROSIO</cp:lastModifiedBy>
  <cp:revision>104</cp:revision>
  <cp:lastPrinted>2021-05-17T11:46:10Z</cp:lastPrinted>
  <dcterms:created xsi:type="dcterms:W3CDTF">2020-10-12T08:09:40Z</dcterms:created>
  <dcterms:modified xsi:type="dcterms:W3CDTF">2023-05-04T09:34:13Z</dcterms:modified>
</cp:coreProperties>
</file>